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10287000" cx="18288000"/>
  <p:notesSz cx="6858000" cy="9144000"/>
  <p:embeddedFontLst>
    <p:embeddedFont>
      <p:font typeface="Arim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9" roundtripDataSignature="AMtx7mjcB9C8WrVzDvq6/dBVAdwWtCBT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06E2F4-5A7F-4EBD-9122-1F3E23C172FA}">
  <a:tblStyle styleId="{1D06E2F4-5A7F-4EBD-9122-1F3E23C172F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6" name="Google Shape;96;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7" name="Google Shape;97;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99" name="Google Shape;99;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0" name="Google Shape;100;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idx="2" type="pic"/>
          </p:nvPr>
        </p:nvSpPr>
        <p:spPr>
          <a:xfrm>
            <a:off x="1792288" y="612775"/>
            <a:ext cx="5486400" cy="4114800"/>
          </a:xfrm>
          <a:prstGeom prst="rect">
            <a:avLst/>
          </a:prstGeom>
          <a:noFill/>
          <a:ln>
            <a:noFill/>
          </a:ln>
        </p:spPr>
      </p:sp>
      <p:sp>
        <p:nvSpPr>
          <p:cNvPr id="68" name="Google Shape;68;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4.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0.png"/><Relationship Id="rId6" Type="http://schemas.openxmlformats.org/officeDocument/2006/relationships/image" Target="../media/image31.png"/><Relationship Id="rId7"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8.png"/><Relationship Id="rId10" Type="http://schemas.openxmlformats.org/officeDocument/2006/relationships/image" Target="../media/image36.png"/><Relationship Id="rId9"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10.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27.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9" name="Google Shape;89;p1"/>
          <p:cNvSpPr/>
          <p:nvPr/>
        </p:nvSpPr>
        <p:spPr>
          <a:xfrm>
            <a:off x="6946136" y="1040842"/>
            <a:ext cx="4395729" cy="1974207"/>
          </a:xfrm>
          <a:custGeom>
            <a:rect b="b" l="l" r="r" t="t"/>
            <a:pathLst>
              <a:path extrusionOk="0" h="1974207" w="4395729">
                <a:moveTo>
                  <a:pt x="0" y="0"/>
                </a:moveTo>
                <a:lnTo>
                  <a:pt x="4395728" y="0"/>
                </a:lnTo>
                <a:lnTo>
                  <a:pt x="4395728" y="1974207"/>
                </a:lnTo>
                <a:lnTo>
                  <a:pt x="0" y="1974207"/>
                </a:lnTo>
                <a:lnTo>
                  <a:pt x="0" y="0"/>
                </a:lnTo>
                <a:close/>
              </a:path>
            </a:pathLst>
          </a:custGeom>
          <a:blipFill rotWithShape="1">
            <a:blip r:embed="rId4">
              <a:alphaModFix/>
            </a:blip>
            <a:stretch>
              <a:fillRect b="0" l="0" r="0" t="0"/>
            </a:stretch>
          </a:blipFill>
          <a:ln>
            <a:noFill/>
          </a:ln>
        </p:spPr>
      </p:sp>
      <p:sp>
        <p:nvSpPr>
          <p:cNvPr id="90" name="Google Shape;90;p1"/>
          <p:cNvSpPr txBox="1"/>
          <p:nvPr/>
        </p:nvSpPr>
        <p:spPr>
          <a:xfrm>
            <a:off x="182884" y="3689364"/>
            <a:ext cx="18105116" cy="2724912"/>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6300" u="none" cap="none" strike="noStrike">
                <a:solidFill>
                  <a:srgbClr val="FFC000"/>
                </a:solidFill>
                <a:latin typeface="Arial"/>
                <a:ea typeface="Arial"/>
                <a:cs typeface="Arial"/>
                <a:sym typeface="Arial"/>
              </a:rPr>
              <a:t>ỨNG DỤNG CÁC MÔ HÌNH HỌC MÁY TRONG DỰ ĐOÁN CƠN ĐỘNG KINH</a:t>
            </a:r>
            <a:endParaRPr/>
          </a:p>
          <a:p>
            <a:pPr indent="0" lvl="0" marL="0" marR="0" rtl="0" algn="ctr">
              <a:lnSpc>
                <a:spcPct val="108000"/>
              </a:lnSpc>
              <a:spcBef>
                <a:spcPts val="0"/>
              </a:spcBef>
              <a:spcAft>
                <a:spcPts val="0"/>
              </a:spcAft>
              <a:buNone/>
            </a:pPr>
            <a:r>
              <a:t/>
            </a:r>
            <a:endParaRPr b="1" i="0" sz="6300" u="none" cap="none" strike="noStrike">
              <a:solidFill>
                <a:srgbClr val="FFC000"/>
              </a:solidFill>
              <a:latin typeface="Arial"/>
              <a:ea typeface="Arial"/>
              <a:cs typeface="Arial"/>
              <a:sym typeface="Arial"/>
            </a:endParaRPr>
          </a:p>
        </p:txBody>
      </p:sp>
      <p:sp>
        <p:nvSpPr>
          <p:cNvPr id="91" name="Google Shape;91;p1"/>
          <p:cNvSpPr txBox="1"/>
          <p:nvPr/>
        </p:nvSpPr>
        <p:spPr>
          <a:xfrm>
            <a:off x="91444" y="9685020"/>
            <a:ext cx="18105116" cy="483870"/>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3000" u="none" cap="none" strike="noStrike">
                <a:solidFill>
                  <a:srgbClr val="FFFFFF"/>
                </a:solidFill>
                <a:latin typeface="Arial"/>
                <a:ea typeface="Arial"/>
                <a:cs typeface="Arial"/>
                <a:sym typeface="Arial"/>
              </a:rPr>
              <a:t>Hà Nội, tháng 3 năm 2025</a:t>
            </a:r>
            <a:endParaRPr/>
          </a:p>
        </p:txBody>
      </p:sp>
      <p:sp>
        <p:nvSpPr>
          <p:cNvPr id="92" name="Google Shape;92;p1"/>
          <p:cNvSpPr txBox="1"/>
          <p:nvPr/>
        </p:nvSpPr>
        <p:spPr>
          <a:xfrm>
            <a:off x="1610469" y="5674077"/>
            <a:ext cx="10671334" cy="124714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Arial"/>
                <a:ea typeface="Arial"/>
                <a:cs typeface="Arial"/>
                <a:sym typeface="Arial"/>
              </a:rPr>
              <a:t>Sinh viên thực hiện:  Hoàng Trịnh Khánh Linh          </a:t>
            </a:r>
            <a:endParaRPr/>
          </a:p>
          <a:p>
            <a:pPr indent="0" lvl="0" marL="0" marR="0" rtl="0" algn="ctr">
              <a:lnSpc>
                <a:spcPct val="140011"/>
              </a:lnSpc>
              <a:spcBef>
                <a:spcPts val="0"/>
              </a:spcBef>
              <a:spcAft>
                <a:spcPts val="0"/>
              </a:spcAft>
              <a:buNone/>
            </a:pPr>
            <a:r>
              <a:rPr b="1" i="0" lang="en-US" sz="3399" u="none" cap="none" strike="noStrike">
                <a:solidFill>
                  <a:srgbClr val="FFFFFF"/>
                </a:solidFill>
                <a:latin typeface="Arial"/>
                <a:ea typeface="Arial"/>
                <a:cs typeface="Arial"/>
                <a:sym typeface="Arial"/>
              </a:rPr>
              <a:t>                              Hà Thị Thu Phương           </a:t>
            </a:r>
            <a:endParaRPr/>
          </a:p>
        </p:txBody>
      </p:sp>
      <p:sp>
        <p:nvSpPr>
          <p:cNvPr id="93" name="Google Shape;93;p1"/>
          <p:cNvSpPr txBox="1"/>
          <p:nvPr/>
        </p:nvSpPr>
        <p:spPr>
          <a:xfrm>
            <a:off x="11453276" y="5724031"/>
            <a:ext cx="3456435" cy="124714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399" u="none" cap="none" strike="noStrike">
                <a:solidFill>
                  <a:srgbClr val="FFFFFF"/>
                </a:solidFill>
                <a:latin typeface="Arial"/>
                <a:ea typeface="Arial"/>
                <a:cs typeface="Arial"/>
                <a:sym typeface="Arial"/>
              </a:rPr>
              <a:t>BCS230052</a:t>
            </a:r>
            <a:endParaRPr/>
          </a:p>
          <a:p>
            <a:pPr indent="0" lvl="0" marL="0" marR="0" rtl="0" algn="ctr">
              <a:lnSpc>
                <a:spcPct val="140011"/>
              </a:lnSpc>
              <a:spcBef>
                <a:spcPts val="0"/>
              </a:spcBef>
              <a:spcAft>
                <a:spcPts val="0"/>
              </a:spcAft>
              <a:buNone/>
            </a:pPr>
            <a:r>
              <a:rPr b="1" i="0" lang="en-US" sz="3399" u="none" cap="none" strike="noStrike">
                <a:solidFill>
                  <a:srgbClr val="FFFFFF"/>
                </a:solidFill>
                <a:latin typeface="Arial"/>
                <a:ea typeface="Arial"/>
                <a:cs typeface="Arial"/>
                <a:sym typeface="Arial"/>
              </a:rPr>
              <a:t>BCS230069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59" name="Google Shape;259;p10"/>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260" name="Google Shape;260;p10"/>
          <p:cNvSpPr/>
          <p:nvPr/>
        </p:nvSpPr>
        <p:spPr>
          <a:xfrm>
            <a:off x="890417" y="1339309"/>
            <a:ext cx="4931027" cy="983492"/>
          </a:xfrm>
          <a:custGeom>
            <a:rect b="b" l="l" r="r" t="t"/>
            <a:pathLst>
              <a:path extrusionOk="0" h="983492" w="4931027">
                <a:moveTo>
                  <a:pt x="0" y="0"/>
                </a:moveTo>
                <a:lnTo>
                  <a:pt x="4931027" y="0"/>
                </a:lnTo>
                <a:lnTo>
                  <a:pt x="4931027" y="983492"/>
                </a:lnTo>
                <a:lnTo>
                  <a:pt x="0" y="983492"/>
                </a:lnTo>
                <a:lnTo>
                  <a:pt x="0" y="0"/>
                </a:lnTo>
                <a:close/>
              </a:path>
            </a:pathLst>
          </a:custGeom>
          <a:blipFill rotWithShape="1">
            <a:blip r:embed="rId5">
              <a:alphaModFix/>
            </a:blip>
            <a:stretch>
              <a:fillRect b="0" l="0" r="0" t="0"/>
            </a:stretch>
          </a:blipFill>
          <a:ln>
            <a:noFill/>
          </a:ln>
        </p:spPr>
      </p:sp>
      <p:sp>
        <p:nvSpPr>
          <p:cNvPr id="261" name="Google Shape;261;p10"/>
          <p:cNvSpPr/>
          <p:nvPr/>
        </p:nvSpPr>
        <p:spPr>
          <a:xfrm>
            <a:off x="11542404" y="1720909"/>
            <a:ext cx="3914126" cy="2301236"/>
          </a:xfrm>
          <a:custGeom>
            <a:rect b="b" l="l" r="r" t="t"/>
            <a:pathLst>
              <a:path extrusionOk="0" h="2301236" w="3914126">
                <a:moveTo>
                  <a:pt x="0" y="0"/>
                </a:moveTo>
                <a:lnTo>
                  <a:pt x="3914126" y="0"/>
                </a:lnTo>
                <a:lnTo>
                  <a:pt x="3914126" y="2301236"/>
                </a:lnTo>
                <a:lnTo>
                  <a:pt x="0" y="2301236"/>
                </a:lnTo>
                <a:lnTo>
                  <a:pt x="0" y="0"/>
                </a:lnTo>
                <a:close/>
              </a:path>
            </a:pathLst>
          </a:custGeom>
          <a:blipFill rotWithShape="1">
            <a:blip r:embed="rId6">
              <a:alphaModFix/>
            </a:blip>
            <a:stretch>
              <a:fillRect b="0" l="0" r="0" t="0"/>
            </a:stretch>
          </a:blipFill>
          <a:ln>
            <a:noFill/>
          </a:ln>
        </p:spPr>
      </p:sp>
      <p:sp>
        <p:nvSpPr>
          <p:cNvPr id="262" name="Google Shape;262;p10"/>
          <p:cNvSpPr/>
          <p:nvPr/>
        </p:nvSpPr>
        <p:spPr>
          <a:xfrm>
            <a:off x="1299918" y="3923753"/>
            <a:ext cx="1303442" cy="555592"/>
          </a:xfrm>
          <a:custGeom>
            <a:rect b="b" l="l" r="r" t="t"/>
            <a:pathLst>
              <a:path extrusionOk="0" h="555592" w="1303442">
                <a:moveTo>
                  <a:pt x="0" y="0"/>
                </a:moveTo>
                <a:lnTo>
                  <a:pt x="1303442" y="0"/>
                </a:lnTo>
                <a:lnTo>
                  <a:pt x="1303442" y="555592"/>
                </a:lnTo>
                <a:lnTo>
                  <a:pt x="0" y="555592"/>
                </a:lnTo>
                <a:lnTo>
                  <a:pt x="0" y="0"/>
                </a:lnTo>
                <a:close/>
              </a:path>
            </a:pathLst>
          </a:custGeom>
          <a:blipFill rotWithShape="1">
            <a:blip r:embed="rId7">
              <a:alphaModFix/>
            </a:blip>
            <a:stretch>
              <a:fillRect b="0" l="0" r="0" t="0"/>
            </a:stretch>
          </a:blipFill>
          <a:ln>
            <a:noFill/>
          </a:ln>
        </p:spPr>
      </p:sp>
      <p:sp>
        <p:nvSpPr>
          <p:cNvPr id="263" name="Google Shape;263;p10"/>
          <p:cNvSpPr txBox="1"/>
          <p:nvPr/>
        </p:nvSpPr>
        <p:spPr>
          <a:xfrm>
            <a:off x="14356080" y="96495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10</a:t>
            </a:r>
            <a:endParaRPr/>
          </a:p>
        </p:txBody>
      </p:sp>
      <p:sp>
        <p:nvSpPr>
          <p:cNvPr id="264" name="Google Shape;264;p10"/>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265" name="Google Shape;265;p10"/>
          <p:cNvSpPr txBox="1"/>
          <p:nvPr/>
        </p:nvSpPr>
        <p:spPr>
          <a:xfrm>
            <a:off x="1775282" y="1537410"/>
            <a:ext cx="3179921" cy="5810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Làm sạch dữ liệu</a:t>
            </a:r>
            <a:endParaRPr/>
          </a:p>
        </p:txBody>
      </p:sp>
      <p:sp>
        <p:nvSpPr>
          <p:cNvPr id="266" name="Google Shape;266;p10"/>
          <p:cNvSpPr txBox="1"/>
          <p:nvPr/>
        </p:nvSpPr>
        <p:spPr>
          <a:xfrm>
            <a:off x="1680421" y="2956709"/>
            <a:ext cx="4171565"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Xoá thông tin bị thiếu</a:t>
            </a:r>
            <a:endParaRPr/>
          </a:p>
        </p:txBody>
      </p:sp>
      <p:sp>
        <p:nvSpPr>
          <p:cNvPr id="267" name="Google Shape;267;p10"/>
          <p:cNvSpPr txBox="1"/>
          <p:nvPr/>
        </p:nvSpPr>
        <p:spPr>
          <a:xfrm>
            <a:off x="2603360" y="3890328"/>
            <a:ext cx="4909769"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data.dropna(inplace=True)</a:t>
            </a:r>
            <a:endParaRPr/>
          </a:p>
        </p:txBody>
      </p:sp>
      <p:sp>
        <p:nvSpPr>
          <p:cNvPr id="268" name="Google Shape;268;p10"/>
          <p:cNvSpPr txBox="1"/>
          <p:nvPr/>
        </p:nvSpPr>
        <p:spPr>
          <a:xfrm>
            <a:off x="1951639" y="6165270"/>
            <a:ext cx="4195595"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Xoá dữ liệu trùng lặp</a:t>
            </a:r>
            <a:endParaRPr/>
          </a:p>
        </p:txBody>
      </p:sp>
      <p:sp>
        <p:nvSpPr>
          <p:cNvPr id="269" name="Google Shape;269;p10"/>
          <p:cNvSpPr txBox="1"/>
          <p:nvPr/>
        </p:nvSpPr>
        <p:spPr>
          <a:xfrm>
            <a:off x="2603360" y="6892386"/>
            <a:ext cx="6497253"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data.drop_duplicates(inplace=True)</a:t>
            </a:r>
            <a:endParaRPr/>
          </a:p>
        </p:txBody>
      </p:sp>
      <p:sp>
        <p:nvSpPr>
          <p:cNvPr id="270" name="Google Shape;270;p10"/>
          <p:cNvSpPr txBox="1"/>
          <p:nvPr/>
        </p:nvSpPr>
        <p:spPr>
          <a:xfrm>
            <a:off x="12048209" y="2438590"/>
            <a:ext cx="2363345"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Mục đích</a:t>
            </a:r>
            <a:endParaRPr/>
          </a:p>
        </p:txBody>
      </p:sp>
      <p:sp>
        <p:nvSpPr>
          <p:cNvPr id="271" name="Google Shape;271;p10"/>
          <p:cNvSpPr txBox="1"/>
          <p:nvPr/>
        </p:nvSpPr>
        <p:spPr>
          <a:xfrm>
            <a:off x="9670572" y="3898320"/>
            <a:ext cx="5561005"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Cải thiện độ chính xác</a:t>
            </a:r>
            <a:endParaRPr/>
          </a:p>
        </p:txBody>
      </p:sp>
      <p:sp>
        <p:nvSpPr>
          <p:cNvPr id="272" name="Google Shape;272;p10"/>
          <p:cNvSpPr txBox="1"/>
          <p:nvPr/>
        </p:nvSpPr>
        <p:spPr>
          <a:xfrm>
            <a:off x="10246763" y="4791075"/>
            <a:ext cx="3273207"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Tăng độ tin cậy</a:t>
            </a:r>
            <a:endParaRPr/>
          </a:p>
        </p:txBody>
      </p:sp>
      <p:sp>
        <p:nvSpPr>
          <p:cNvPr id="273" name="Google Shape;273;p10"/>
          <p:cNvSpPr txBox="1"/>
          <p:nvPr/>
        </p:nvSpPr>
        <p:spPr>
          <a:xfrm>
            <a:off x="9997768" y="5578531"/>
            <a:ext cx="6464226"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Giảm thiểu sự thiên lệch (bias)</a:t>
            </a:r>
            <a:endParaRPr/>
          </a:p>
        </p:txBody>
      </p:sp>
      <p:sp>
        <p:nvSpPr>
          <p:cNvPr id="274" name="Google Shape;274;p10"/>
          <p:cNvSpPr/>
          <p:nvPr/>
        </p:nvSpPr>
        <p:spPr>
          <a:xfrm>
            <a:off x="1299918" y="6967014"/>
            <a:ext cx="1303442" cy="555592"/>
          </a:xfrm>
          <a:custGeom>
            <a:rect b="b" l="l" r="r" t="t"/>
            <a:pathLst>
              <a:path extrusionOk="0" h="555592" w="1303442">
                <a:moveTo>
                  <a:pt x="0" y="0"/>
                </a:moveTo>
                <a:lnTo>
                  <a:pt x="1303442" y="0"/>
                </a:lnTo>
                <a:lnTo>
                  <a:pt x="1303442" y="555593"/>
                </a:lnTo>
                <a:lnTo>
                  <a:pt x="0" y="555593"/>
                </a:lnTo>
                <a:lnTo>
                  <a:pt x="0" y="0"/>
                </a:lnTo>
                <a:close/>
              </a:path>
            </a:pathLst>
          </a:custGeom>
          <a:blipFill rotWithShape="1">
            <a:blip r:embed="rId7">
              <a:alphaModFix/>
            </a:blip>
            <a:stretch>
              <a:fillRect b="0" l="0" r="0" t="0"/>
            </a:stretch>
          </a:blipFill>
          <a:ln>
            <a:noFill/>
          </a:ln>
        </p:spPr>
      </p:sp>
      <p:sp>
        <p:nvSpPr>
          <p:cNvPr id="275" name="Google Shape;275;p10"/>
          <p:cNvSpPr txBox="1"/>
          <p:nvPr/>
        </p:nvSpPr>
        <p:spPr>
          <a:xfrm>
            <a:off x="9632861" y="6435186"/>
            <a:ext cx="5598716"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Tối ưu hóa hiệu suất</a:t>
            </a:r>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81" name="Google Shape;281;p11"/>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282" name="Google Shape;282;p11"/>
          <p:cNvSpPr/>
          <p:nvPr/>
        </p:nvSpPr>
        <p:spPr>
          <a:xfrm>
            <a:off x="1622983" y="1279746"/>
            <a:ext cx="4931027" cy="983492"/>
          </a:xfrm>
          <a:custGeom>
            <a:rect b="b" l="l" r="r" t="t"/>
            <a:pathLst>
              <a:path extrusionOk="0" h="983492" w="4931027">
                <a:moveTo>
                  <a:pt x="0" y="0"/>
                </a:moveTo>
                <a:lnTo>
                  <a:pt x="4931027" y="0"/>
                </a:lnTo>
                <a:lnTo>
                  <a:pt x="4931027" y="983492"/>
                </a:lnTo>
                <a:lnTo>
                  <a:pt x="0" y="983492"/>
                </a:lnTo>
                <a:lnTo>
                  <a:pt x="0" y="0"/>
                </a:lnTo>
                <a:close/>
              </a:path>
            </a:pathLst>
          </a:custGeom>
          <a:blipFill rotWithShape="1">
            <a:blip r:embed="rId5">
              <a:alphaModFix/>
            </a:blip>
            <a:stretch>
              <a:fillRect b="0" l="0" r="0" t="0"/>
            </a:stretch>
          </a:blipFill>
          <a:ln>
            <a:noFill/>
          </a:ln>
        </p:spPr>
      </p:sp>
      <p:sp>
        <p:nvSpPr>
          <p:cNvPr id="283" name="Google Shape;283;p11"/>
          <p:cNvSpPr/>
          <p:nvPr/>
        </p:nvSpPr>
        <p:spPr>
          <a:xfrm>
            <a:off x="11640963" y="1279746"/>
            <a:ext cx="4931027" cy="983492"/>
          </a:xfrm>
          <a:custGeom>
            <a:rect b="b" l="l" r="r" t="t"/>
            <a:pathLst>
              <a:path extrusionOk="0" h="983492" w="4931027">
                <a:moveTo>
                  <a:pt x="0" y="0"/>
                </a:moveTo>
                <a:lnTo>
                  <a:pt x="4931027" y="0"/>
                </a:lnTo>
                <a:lnTo>
                  <a:pt x="4931027" y="983492"/>
                </a:lnTo>
                <a:lnTo>
                  <a:pt x="0" y="983492"/>
                </a:lnTo>
                <a:lnTo>
                  <a:pt x="0" y="0"/>
                </a:lnTo>
                <a:close/>
              </a:path>
            </a:pathLst>
          </a:custGeom>
          <a:blipFill rotWithShape="1">
            <a:blip r:embed="rId5">
              <a:alphaModFix/>
            </a:blip>
            <a:stretch>
              <a:fillRect b="0" l="0" r="0" t="0"/>
            </a:stretch>
          </a:blipFill>
          <a:ln>
            <a:noFill/>
          </a:ln>
        </p:spPr>
      </p:sp>
      <p:sp>
        <p:nvSpPr>
          <p:cNvPr id="284" name="Google Shape;284;p11"/>
          <p:cNvSpPr/>
          <p:nvPr/>
        </p:nvSpPr>
        <p:spPr>
          <a:xfrm>
            <a:off x="9554633" y="3829430"/>
            <a:ext cx="7857870" cy="5991626"/>
          </a:xfrm>
          <a:custGeom>
            <a:rect b="b" l="l" r="r" t="t"/>
            <a:pathLst>
              <a:path extrusionOk="0" h="5991626" w="7857870">
                <a:moveTo>
                  <a:pt x="0" y="0"/>
                </a:moveTo>
                <a:lnTo>
                  <a:pt x="7857870" y="0"/>
                </a:lnTo>
                <a:lnTo>
                  <a:pt x="7857870" y="5991626"/>
                </a:lnTo>
                <a:lnTo>
                  <a:pt x="0" y="5991626"/>
                </a:lnTo>
                <a:lnTo>
                  <a:pt x="0" y="0"/>
                </a:lnTo>
                <a:close/>
              </a:path>
            </a:pathLst>
          </a:custGeom>
          <a:blipFill rotWithShape="1">
            <a:blip r:embed="rId6">
              <a:alphaModFix/>
            </a:blip>
            <a:stretch>
              <a:fillRect b="0" l="0" r="0" t="0"/>
            </a:stretch>
          </a:blipFill>
          <a:ln>
            <a:noFill/>
          </a:ln>
        </p:spPr>
      </p:sp>
      <p:sp>
        <p:nvSpPr>
          <p:cNvPr id="285" name="Google Shape;285;p11"/>
          <p:cNvSpPr txBox="1"/>
          <p:nvPr/>
        </p:nvSpPr>
        <p:spPr>
          <a:xfrm>
            <a:off x="14356080" y="96495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11</a:t>
            </a:r>
            <a:endParaRPr/>
          </a:p>
        </p:txBody>
      </p:sp>
      <p:sp>
        <p:nvSpPr>
          <p:cNvPr id="286" name="Google Shape;286;p11"/>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287" name="Google Shape;287;p11"/>
          <p:cNvSpPr txBox="1"/>
          <p:nvPr/>
        </p:nvSpPr>
        <p:spPr>
          <a:xfrm>
            <a:off x="2393047" y="1419067"/>
            <a:ext cx="3390900" cy="5810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Chuẩn hóa dữ liệu</a:t>
            </a:r>
            <a:endParaRPr/>
          </a:p>
        </p:txBody>
      </p:sp>
      <p:sp>
        <p:nvSpPr>
          <p:cNvPr id="288" name="Google Shape;288;p11"/>
          <p:cNvSpPr txBox="1"/>
          <p:nvPr/>
        </p:nvSpPr>
        <p:spPr>
          <a:xfrm>
            <a:off x="659216" y="2968088"/>
            <a:ext cx="7380448" cy="6981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Cải thiện tính chính xác của mô hình bằng cách đưa các biến về cùng một thang đo, từ đó giảm thiểu sự thiên lệch </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Tăng tốc độ hội tụ của các thuật toán tối ưu hóa</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Giảm độ phức tạp của dữ liệu</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Tăng cường khả năng so sánh giữa các biến và giảm thiểu ảnh hưởng của các biến ngoại lai</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289" name="Google Shape;289;p11"/>
          <p:cNvSpPr txBox="1"/>
          <p:nvPr/>
        </p:nvSpPr>
        <p:spPr>
          <a:xfrm>
            <a:off x="9881563" y="2561617"/>
            <a:ext cx="7210347"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Sử dụng phương pháp SMOTE giúp tạo ra các mẫu tổng hợp cho lớp thiểu số</a:t>
            </a:r>
            <a:endParaRPr/>
          </a:p>
        </p:txBody>
      </p:sp>
      <p:sp>
        <p:nvSpPr>
          <p:cNvPr id="290" name="Google Shape;290;p11"/>
          <p:cNvSpPr txBox="1"/>
          <p:nvPr/>
        </p:nvSpPr>
        <p:spPr>
          <a:xfrm>
            <a:off x="12411026" y="1419067"/>
            <a:ext cx="3158133" cy="5810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Cân bằng dữ liệu</a:t>
            </a:r>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96" name="Google Shape;296;p12"/>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297" name="Google Shape;297;p12"/>
          <p:cNvSpPr/>
          <p:nvPr/>
        </p:nvSpPr>
        <p:spPr>
          <a:xfrm>
            <a:off x="1647466" y="1778070"/>
            <a:ext cx="6504667" cy="4228034"/>
          </a:xfrm>
          <a:custGeom>
            <a:rect b="b" l="l" r="r" t="t"/>
            <a:pathLst>
              <a:path extrusionOk="0" h="4228034" w="6504667">
                <a:moveTo>
                  <a:pt x="0" y="0"/>
                </a:moveTo>
                <a:lnTo>
                  <a:pt x="6504668" y="0"/>
                </a:lnTo>
                <a:lnTo>
                  <a:pt x="6504668" y="4228034"/>
                </a:lnTo>
                <a:lnTo>
                  <a:pt x="0" y="4228034"/>
                </a:lnTo>
                <a:lnTo>
                  <a:pt x="0" y="0"/>
                </a:lnTo>
                <a:close/>
              </a:path>
            </a:pathLst>
          </a:custGeom>
          <a:blipFill rotWithShape="1">
            <a:blip r:embed="rId5">
              <a:alphaModFix/>
            </a:blip>
            <a:stretch>
              <a:fillRect b="0" l="0" r="0" t="0"/>
            </a:stretch>
          </a:blipFill>
          <a:ln>
            <a:noFill/>
          </a:ln>
        </p:spPr>
      </p:sp>
      <p:sp>
        <p:nvSpPr>
          <p:cNvPr id="298" name="Google Shape;298;p12"/>
          <p:cNvSpPr/>
          <p:nvPr/>
        </p:nvSpPr>
        <p:spPr>
          <a:xfrm>
            <a:off x="9144000" y="1778070"/>
            <a:ext cx="8434980" cy="4228034"/>
          </a:xfrm>
          <a:custGeom>
            <a:rect b="b" l="l" r="r" t="t"/>
            <a:pathLst>
              <a:path extrusionOk="0" h="4228034" w="8434980">
                <a:moveTo>
                  <a:pt x="0" y="0"/>
                </a:moveTo>
                <a:lnTo>
                  <a:pt x="8434980" y="0"/>
                </a:lnTo>
                <a:lnTo>
                  <a:pt x="8434980" y="4228034"/>
                </a:lnTo>
                <a:lnTo>
                  <a:pt x="0" y="4228034"/>
                </a:lnTo>
                <a:lnTo>
                  <a:pt x="0" y="0"/>
                </a:lnTo>
                <a:close/>
              </a:path>
            </a:pathLst>
          </a:custGeom>
          <a:blipFill rotWithShape="1">
            <a:blip r:embed="rId6">
              <a:alphaModFix/>
            </a:blip>
            <a:stretch>
              <a:fillRect b="0" l="0" r="0" t="0"/>
            </a:stretch>
          </a:blipFill>
          <a:ln>
            <a:noFill/>
          </a:ln>
        </p:spPr>
      </p:sp>
      <p:sp>
        <p:nvSpPr>
          <p:cNvPr id="299" name="Google Shape;299;p12"/>
          <p:cNvSpPr/>
          <p:nvPr/>
        </p:nvSpPr>
        <p:spPr>
          <a:xfrm>
            <a:off x="5438944" y="6006104"/>
            <a:ext cx="6093802" cy="4280896"/>
          </a:xfrm>
          <a:custGeom>
            <a:rect b="b" l="l" r="r" t="t"/>
            <a:pathLst>
              <a:path extrusionOk="0" h="4280896" w="6093802">
                <a:moveTo>
                  <a:pt x="0" y="0"/>
                </a:moveTo>
                <a:lnTo>
                  <a:pt x="6093802" y="0"/>
                </a:lnTo>
                <a:lnTo>
                  <a:pt x="6093802" y="4280896"/>
                </a:lnTo>
                <a:lnTo>
                  <a:pt x="0" y="4280896"/>
                </a:lnTo>
                <a:lnTo>
                  <a:pt x="0" y="0"/>
                </a:lnTo>
                <a:close/>
              </a:path>
            </a:pathLst>
          </a:custGeom>
          <a:blipFill rotWithShape="1">
            <a:blip r:embed="rId7">
              <a:alphaModFix/>
            </a:blip>
            <a:stretch>
              <a:fillRect b="0" l="0" r="0" t="0"/>
            </a:stretch>
          </a:blipFill>
          <a:ln>
            <a:noFill/>
          </a:ln>
        </p:spPr>
      </p:sp>
      <p:sp>
        <p:nvSpPr>
          <p:cNvPr id="300" name="Google Shape;300;p12"/>
          <p:cNvSpPr txBox="1"/>
          <p:nvPr/>
        </p:nvSpPr>
        <p:spPr>
          <a:xfrm>
            <a:off x="14356080" y="96495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12</a:t>
            </a:r>
            <a:endParaRPr/>
          </a:p>
        </p:txBody>
      </p:sp>
      <p:sp>
        <p:nvSpPr>
          <p:cNvPr id="301" name="Google Shape;301;p12"/>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302" name="Google Shape;302;p12"/>
          <p:cNvSpPr txBox="1"/>
          <p:nvPr/>
        </p:nvSpPr>
        <p:spPr>
          <a:xfrm>
            <a:off x="5986718" y="876300"/>
            <a:ext cx="6026587"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3.4.  Huấn luyện mô hình</a:t>
            </a:r>
            <a:endParaRPr/>
          </a:p>
        </p:txBody>
      </p:sp>
    </p:spTree>
  </p:cSld>
  <p:clrMapOvr>
    <a:masterClrMapping/>
  </p:clrMapOvr>
  <p:transition>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08" name="Google Shape;308;p13"/>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309" name="Google Shape;309;p13"/>
          <p:cNvSpPr/>
          <p:nvPr/>
        </p:nvSpPr>
        <p:spPr>
          <a:xfrm>
            <a:off x="1028700" y="1028700"/>
            <a:ext cx="5261679" cy="4525044"/>
          </a:xfrm>
          <a:custGeom>
            <a:rect b="b" l="l" r="r" t="t"/>
            <a:pathLst>
              <a:path extrusionOk="0" h="4525044" w="5261679">
                <a:moveTo>
                  <a:pt x="0" y="0"/>
                </a:moveTo>
                <a:lnTo>
                  <a:pt x="5261679" y="0"/>
                </a:lnTo>
                <a:lnTo>
                  <a:pt x="5261679" y="4525044"/>
                </a:lnTo>
                <a:lnTo>
                  <a:pt x="0" y="4525044"/>
                </a:lnTo>
                <a:lnTo>
                  <a:pt x="0" y="0"/>
                </a:lnTo>
                <a:close/>
              </a:path>
            </a:pathLst>
          </a:custGeom>
          <a:blipFill rotWithShape="1">
            <a:blip r:embed="rId5">
              <a:alphaModFix/>
            </a:blip>
            <a:stretch>
              <a:fillRect b="0" l="0" r="0" t="0"/>
            </a:stretch>
          </a:blipFill>
          <a:ln>
            <a:noFill/>
          </a:ln>
        </p:spPr>
      </p:sp>
      <p:sp>
        <p:nvSpPr>
          <p:cNvPr id="310" name="Google Shape;310;p13"/>
          <p:cNvSpPr/>
          <p:nvPr/>
        </p:nvSpPr>
        <p:spPr>
          <a:xfrm>
            <a:off x="7176964" y="2337435"/>
            <a:ext cx="1048256" cy="724250"/>
          </a:xfrm>
          <a:custGeom>
            <a:rect b="b" l="l" r="r" t="t"/>
            <a:pathLst>
              <a:path extrusionOk="0" h="724250" w="1048256">
                <a:moveTo>
                  <a:pt x="0" y="0"/>
                </a:moveTo>
                <a:lnTo>
                  <a:pt x="1048257" y="0"/>
                </a:lnTo>
                <a:lnTo>
                  <a:pt x="1048257" y="724250"/>
                </a:lnTo>
                <a:lnTo>
                  <a:pt x="0" y="724250"/>
                </a:lnTo>
                <a:lnTo>
                  <a:pt x="0" y="0"/>
                </a:lnTo>
                <a:close/>
              </a:path>
            </a:pathLst>
          </a:custGeom>
          <a:blipFill rotWithShape="1">
            <a:blip r:embed="rId6">
              <a:alphaModFix/>
            </a:blip>
            <a:stretch>
              <a:fillRect b="0" l="0" r="0" t="0"/>
            </a:stretch>
          </a:blipFill>
          <a:ln>
            <a:noFill/>
          </a:ln>
        </p:spPr>
      </p:sp>
      <p:sp>
        <p:nvSpPr>
          <p:cNvPr id="311" name="Google Shape;311;p13"/>
          <p:cNvSpPr/>
          <p:nvPr/>
        </p:nvSpPr>
        <p:spPr>
          <a:xfrm>
            <a:off x="7176964" y="4088581"/>
            <a:ext cx="1048256" cy="724250"/>
          </a:xfrm>
          <a:custGeom>
            <a:rect b="b" l="l" r="r" t="t"/>
            <a:pathLst>
              <a:path extrusionOk="0" h="724250" w="1048256">
                <a:moveTo>
                  <a:pt x="0" y="0"/>
                </a:moveTo>
                <a:lnTo>
                  <a:pt x="1048257" y="0"/>
                </a:lnTo>
                <a:lnTo>
                  <a:pt x="1048257" y="724249"/>
                </a:lnTo>
                <a:lnTo>
                  <a:pt x="0" y="724249"/>
                </a:lnTo>
                <a:lnTo>
                  <a:pt x="0" y="0"/>
                </a:lnTo>
                <a:close/>
              </a:path>
            </a:pathLst>
          </a:custGeom>
          <a:blipFill rotWithShape="1">
            <a:blip r:embed="rId6">
              <a:alphaModFix/>
            </a:blip>
            <a:stretch>
              <a:fillRect b="0" l="0" r="0" t="0"/>
            </a:stretch>
          </a:blipFill>
          <a:ln>
            <a:noFill/>
          </a:ln>
        </p:spPr>
      </p:sp>
      <p:sp>
        <p:nvSpPr>
          <p:cNvPr id="312" name="Google Shape;312;p13"/>
          <p:cNvSpPr/>
          <p:nvPr/>
        </p:nvSpPr>
        <p:spPr>
          <a:xfrm>
            <a:off x="7176964" y="3211931"/>
            <a:ext cx="1048256" cy="724250"/>
          </a:xfrm>
          <a:custGeom>
            <a:rect b="b" l="l" r="r" t="t"/>
            <a:pathLst>
              <a:path extrusionOk="0" h="724250" w="1048256">
                <a:moveTo>
                  <a:pt x="0" y="0"/>
                </a:moveTo>
                <a:lnTo>
                  <a:pt x="1048257" y="0"/>
                </a:lnTo>
                <a:lnTo>
                  <a:pt x="1048257" y="724250"/>
                </a:lnTo>
                <a:lnTo>
                  <a:pt x="0" y="724250"/>
                </a:lnTo>
                <a:lnTo>
                  <a:pt x="0" y="0"/>
                </a:lnTo>
                <a:close/>
              </a:path>
            </a:pathLst>
          </a:custGeom>
          <a:blipFill rotWithShape="1">
            <a:blip r:embed="rId6">
              <a:alphaModFix/>
            </a:blip>
            <a:stretch>
              <a:fillRect b="0" l="0" r="0" t="0"/>
            </a:stretch>
          </a:blipFill>
          <a:ln>
            <a:noFill/>
          </a:ln>
        </p:spPr>
      </p:sp>
      <p:sp>
        <p:nvSpPr>
          <p:cNvPr id="313" name="Google Shape;313;p13"/>
          <p:cNvSpPr/>
          <p:nvPr/>
        </p:nvSpPr>
        <p:spPr>
          <a:xfrm>
            <a:off x="339704" y="5879742"/>
            <a:ext cx="11301259" cy="3941314"/>
          </a:xfrm>
          <a:custGeom>
            <a:rect b="b" l="l" r="r" t="t"/>
            <a:pathLst>
              <a:path extrusionOk="0" h="3941314" w="11301259">
                <a:moveTo>
                  <a:pt x="0" y="0"/>
                </a:moveTo>
                <a:lnTo>
                  <a:pt x="11301259" y="0"/>
                </a:lnTo>
                <a:lnTo>
                  <a:pt x="11301259" y="3941314"/>
                </a:lnTo>
                <a:lnTo>
                  <a:pt x="0" y="3941314"/>
                </a:lnTo>
                <a:lnTo>
                  <a:pt x="0" y="0"/>
                </a:lnTo>
                <a:close/>
              </a:path>
            </a:pathLst>
          </a:custGeom>
          <a:blipFill rotWithShape="1">
            <a:blip r:embed="rId7">
              <a:alphaModFix/>
            </a:blip>
            <a:stretch>
              <a:fillRect b="0" l="0" r="0" t="0"/>
            </a:stretch>
          </a:blipFill>
          <a:ln>
            <a:noFill/>
          </a:ln>
        </p:spPr>
      </p:sp>
      <p:sp>
        <p:nvSpPr>
          <p:cNvPr id="314" name="Google Shape;314;p13"/>
          <p:cNvSpPr txBox="1"/>
          <p:nvPr/>
        </p:nvSpPr>
        <p:spPr>
          <a:xfrm>
            <a:off x="14356080" y="96495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13</a:t>
            </a:r>
            <a:endParaRPr/>
          </a:p>
        </p:txBody>
      </p:sp>
      <p:sp>
        <p:nvSpPr>
          <p:cNvPr id="315" name="Google Shape;315;p13"/>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316" name="Google Shape;316;p13"/>
          <p:cNvSpPr txBox="1"/>
          <p:nvPr/>
        </p:nvSpPr>
        <p:spPr>
          <a:xfrm>
            <a:off x="9041278" y="876300"/>
            <a:ext cx="5391626"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3.5.  Đánh giá mô hình</a:t>
            </a:r>
            <a:endParaRPr/>
          </a:p>
        </p:txBody>
      </p:sp>
      <p:sp>
        <p:nvSpPr>
          <p:cNvPr id="317" name="Google Shape;317;p13"/>
          <p:cNvSpPr txBox="1"/>
          <p:nvPr/>
        </p:nvSpPr>
        <p:spPr>
          <a:xfrm>
            <a:off x="12246757" y="1508125"/>
            <a:ext cx="5012543" cy="581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Iterative Dichotomiser 3</a:t>
            </a:r>
            <a:endParaRPr/>
          </a:p>
        </p:txBody>
      </p:sp>
      <p:sp>
        <p:nvSpPr>
          <p:cNvPr id="318" name="Google Shape;318;p13"/>
          <p:cNvSpPr txBox="1"/>
          <p:nvPr/>
        </p:nvSpPr>
        <p:spPr>
          <a:xfrm>
            <a:off x="8557206" y="2380155"/>
            <a:ext cx="6998899"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Tỷ lệ dự đoán của mô hình: 92%</a:t>
            </a:r>
            <a:endParaRPr/>
          </a:p>
        </p:txBody>
      </p:sp>
      <p:sp>
        <p:nvSpPr>
          <p:cNvPr id="319" name="Google Shape;319;p13"/>
          <p:cNvSpPr txBox="1"/>
          <p:nvPr/>
        </p:nvSpPr>
        <p:spPr>
          <a:xfrm>
            <a:off x="8792159" y="3450231"/>
            <a:ext cx="846714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đúng là 2599</a:t>
            </a:r>
            <a:endParaRPr/>
          </a:p>
        </p:txBody>
      </p:sp>
      <p:sp>
        <p:nvSpPr>
          <p:cNvPr id="320" name="Google Shape;320;p13"/>
          <p:cNvSpPr txBox="1"/>
          <p:nvPr/>
        </p:nvSpPr>
        <p:spPr>
          <a:xfrm>
            <a:off x="8557206" y="4326880"/>
            <a:ext cx="7379103"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đúng là 611</a:t>
            </a:r>
            <a:endParaRPr/>
          </a:p>
        </p:txBody>
      </p:sp>
      <p:sp>
        <p:nvSpPr>
          <p:cNvPr id="321" name="Google Shape;321;p13"/>
          <p:cNvSpPr/>
          <p:nvPr/>
        </p:nvSpPr>
        <p:spPr>
          <a:xfrm>
            <a:off x="11640963" y="8397247"/>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6">
              <a:alphaModFix/>
            </a:blip>
            <a:stretch>
              <a:fillRect b="0" l="0" r="0" t="0"/>
            </a:stretch>
          </a:blipFill>
          <a:ln>
            <a:noFill/>
          </a:ln>
        </p:spPr>
      </p:sp>
      <p:sp>
        <p:nvSpPr>
          <p:cNvPr id="322" name="Google Shape;322;p13"/>
          <p:cNvSpPr/>
          <p:nvPr/>
        </p:nvSpPr>
        <p:spPr>
          <a:xfrm>
            <a:off x="11640963" y="6187097"/>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6">
              <a:alphaModFix/>
            </a:blip>
            <a:stretch>
              <a:fillRect b="0" l="0" r="0" t="0"/>
            </a:stretch>
          </a:blipFill>
          <a:ln>
            <a:noFill/>
          </a:ln>
        </p:spPr>
      </p:sp>
      <p:sp>
        <p:nvSpPr>
          <p:cNvPr id="323" name="Google Shape;323;p13"/>
          <p:cNvSpPr txBox="1"/>
          <p:nvPr/>
        </p:nvSpPr>
        <p:spPr>
          <a:xfrm>
            <a:off x="12915477" y="6063272"/>
            <a:ext cx="4800509"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nhưng thực tế là "Co giật" là 176</a:t>
            </a:r>
            <a:endParaRPr/>
          </a:p>
        </p:txBody>
      </p:sp>
      <p:sp>
        <p:nvSpPr>
          <p:cNvPr id="324" name="Google Shape;324;p13"/>
          <p:cNvSpPr txBox="1"/>
          <p:nvPr/>
        </p:nvSpPr>
        <p:spPr>
          <a:xfrm>
            <a:off x="12915477" y="7873547"/>
            <a:ext cx="4800509"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nhưng thực tế là "Không co giật" là 79</a:t>
            </a:r>
            <a:endParaRPr/>
          </a:p>
        </p:txBody>
      </p:sp>
    </p:spTree>
  </p:cSld>
  <p:clrMapOvr>
    <a:masterClrMapping/>
  </p:clrMapOvr>
  <p:transition>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30" name="Google Shape;330;p14"/>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331" name="Google Shape;331;p14"/>
          <p:cNvSpPr/>
          <p:nvPr/>
        </p:nvSpPr>
        <p:spPr>
          <a:xfrm>
            <a:off x="7176964" y="2337435"/>
            <a:ext cx="1048256" cy="724250"/>
          </a:xfrm>
          <a:custGeom>
            <a:rect b="b" l="l" r="r" t="t"/>
            <a:pathLst>
              <a:path extrusionOk="0" h="724250" w="1048256">
                <a:moveTo>
                  <a:pt x="0" y="0"/>
                </a:moveTo>
                <a:lnTo>
                  <a:pt x="1048257" y="0"/>
                </a:lnTo>
                <a:lnTo>
                  <a:pt x="1048257" y="724250"/>
                </a:lnTo>
                <a:lnTo>
                  <a:pt x="0" y="724250"/>
                </a:lnTo>
                <a:lnTo>
                  <a:pt x="0" y="0"/>
                </a:lnTo>
                <a:close/>
              </a:path>
            </a:pathLst>
          </a:custGeom>
          <a:blipFill rotWithShape="1">
            <a:blip r:embed="rId5">
              <a:alphaModFix/>
            </a:blip>
            <a:stretch>
              <a:fillRect b="0" l="0" r="0" t="0"/>
            </a:stretch>
          </a:blipFill>
          <a:ln>
            <a:noFill/>
          </a:ln>
        </p:spPr>
      </p:sp>
      <p:sp>
        <p:nvSpPr>
          <p:cNvPr id="332" name="Google Shape;332;p14"/>
          <p:cNvSpPr/>
          <p:nvPr/>
        </p:nvSpPr>
        <p:spPr>
          <a:xfrm>
            <a:off x="7176964" y="4088581"/>
            <a:ext cx="1048256" cy="724250"/>
          </a:xfrm>
          <a:custGeom>
            <a:rect b="b" l="l" r="r" t="t"/>
            <a:pathLst>
              <a:path extrusionOk="0" h="724250" w="1048256">
                <a:moveTo>
                  <a:pt x="0" y="0"/>
                </a:moveTo>
                <a:lnTo>
                  <a:pt x="1048257" y="0"/>
                </a:lnTo>
                <a:lnTo>
                  <a:pt x="1048257" y="724249"/>
                </a:lnTo>
                <a:lnTo>
                  <a:pt x="0" y="724249"/>
                </a:lnTo>
                <a:lnTo>
                  <a:pt x="0" y="0"/>
                </a:lnTo>
                <a:close/>
              </a:path>
            </a:pathLst>
          </a:custGeom>
          <a:blipFill rotWithShape="1">
            <a:blip r:embed="rId5">
              <a:alphaModFix/>
            </a:blip>
            <a:stretch>
              <a:fillRect b="0" l="0" r="0" t="0"/>
            </a:stretch>
          </a:blipFill>
          <a:ln>
            <a:noFill/>
          </a:ln>
        </p:spPr>
      </p:sp>
      <p:sp>
        <p:nvSpPr>
          <p:cNvPr id="333" name="Google Shape;333;p14"/>
          <p:cNvSpPr/>
          <p:nvPr/>
        </p:nvSpPr>
        <p:spPr>
          <a:xfrm>
            <a:off x="7176964" y="3211931"/>
            <a:ext cx="1048256" cy="724250"/>
          </a:xfrm>
          <a:custGeom>
            <a:rect b="b" l="l" r="r" t="t"/>
            <a:pathLst>
              <a:path extrusionOk="0" h="724250" w="1048256">
                <a:moveTo>
                  <a:pt x="0" y="0"/>
                </a:moveTo>
                <a:lnTo>
                  <a:pt x="1048257" y="0"/>
                </a:lnTo>
                <a:lnTo>
                  <a:pt x="1048257" y="724250"/>
                </a:lnTo>
                <a:lnTo>
                  <a:pt x="0" y="724250"/>
                </a:lnTo>
                <a:lnTo>
                  <a:pt x="0" y="0"/>
                </a:lnTo>
                <a:close/>
              </a:path>
            </a:pathLst>
          </a:custGeom>
          <a:blipFill rotWithShape="1">
            <a:blip r:embed="rId5">
              <a:alphaModFix/>
            </a:blip>
            <a:stretch>
              <a:fillRect b="0" l="0" r="0" t="0"/>
            </a:stretch>
          </a:blipFill>
          <a:ln>
            <a:noFill/>
          </a:ln>
        </p:spPr>
      </p:sp>
      <p:sp>
        <p:nvSpPr>
          <p:cNvPr id="334" name="Google Shape;334;p14"/>
          <p:cNvSpPr/>
          <p:nvPr/>
        </p:nvSpPr>
        <p:spPr>
          <a:xfrm>
            <a:off x="11640963" y="8397247"/>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5">
              <a:alphaModFix/>
            </a:blip>
            <a:stretch>
              <a:fillRect b="0" l="0" r="0" t="0"/>
            </a:stretch>
          </a:blipFill>
          <a:ln>
            <a:noFill/>
          </a:ln>
        </p:spPr>
      </p:sp>
      <p:sp>
        <p:nvSpPr>
          <p:cNvPr id="335" name="Google Shape;335;p14"/>
          <p:cNvSpPr/>
          <p:nvPr/>
        </p:nvSpPr>
        <p:spPr>
          <a:xfrm>
            <a:off x="11640963" y="6187097"/>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5">
              <a:alphaModFix/>
            </a:blip>
            <a:stretch>
              <a:fillRect b="0" l="0" r="0" t="0"/>
            </a:stretch>
          </a:blipFill>
          <a:ln>
            <a:noFill/>
          </a:ln>
        </p:spPr>
      </p:sp>
      <p:sp>
        <p:nvSpPr>
          <p:cNvPr id="336" name="Google Shape;336;p14"/>
          <p:cNvSpPr/>
          <p:nvPr/>
        </p:nvSpPr>
        <p:spPr>
          <a:xfrm>
            <a:off x="762717" y="964056"/>
            <a:ext cx="5227616" cy="4495750"/>
          </a:xfrm>
          <a:custGeom>
            <a:rect b="b" l="l" r="r" t="t"/>
            <a:pathLst>
              <a:path extrusionOk="0" h="4495750" w="5227616">
                <a:moveTo>
                  <a:pt x="0" y="0"/>
                </a:moveTo>
                <a:lnTo>
                  <a:pt x="5227616" y="0"/>
                </a:lnTo>
                <a:lnTo>
                  <a:pt x="5227616" y="4495750"/>
                </a:lnTo>
                <a:lnTo>
                  <a:pt x="0" y="4495750"/>
                </a:lnTo>
                <a:lnTo>
                  <a:pt x="0" y="0"/>
                </a:lnTo>
                <a:close/>
              </a:path>
            </a:pathLst>
          </a:custGeom>
          <a:blipFill rotWithShape="1">
            <a:blip r:embed="rId6">
              <a:alphaModFix/>
            </a:blip>
            <a:stretch>
              <a:fillRect b="0" l="0" r="0" t="0"/>
            </a:stretch>
          </a:blipFill>
          <a:ln>
            <a:noFill/>
          </a:ln>
        </p:spPr>
      </p:sp>
      <p:sp>
        <p:nvSpPr>
          <p:cNvPr id="337" name="Google Shape;337;p14"/>
          <p:cNvSpPr/>
          <p:nvPr/>
        </p:nvSpPr>
        <p:spPr>
          <a:xfrm>
            <a:off x="225294" y="5878906"/>
            <a:ext cx="11301259" cy="3941314"/>
          </a:xfrm>
          <a:custGeom>
            <a:rect b="b" l="l" r="r" t="t"/>
            <a:pathLst>
              <a:path extrusionOk="0" h="3941314" w="11301259">
                <a:moveTo>
                  <a:pt x="0" y="0"/>
                </a:moveTo>
                <a:lnTo>
                  <a:pt x="11301259" y="0"/>
                </a:lnTo>
                <a:lnTo>
                  <a:pt x="11301259" y="3941314"/>
                </a:lnTo>
                <a:lnTo>
                  <a:pt x="0" y="3941314"/>
                </a:lnTo>
                <a:lnTo>
                  <a:pt x="0" y="0"/>
                </a:lnTo>
                <a:close/>
              </a:path>
            </a:pathLst>
          </a:custGeom>
          <a:blipFill rotWithShape="1">
            <a:blip r:embed="rId7">
              <a:alphaModFix/>
            </a:blip>
            <a:stretch>
              <a:fillRect b="0" l="0" r="0" t="0"/>
            </a:stretch>
          </a:blipFill>
          <a:ln>
            <a:noFill/>
          </a:ln>
        </p:spPr>
      </p:sp>
      <p:sp>
        <p:nvSpPr>
          <p:cNvPr id="338" name="Google Shape;338;p14"/>
          <p:cNvSpPr txBox="1"/>
          <p:nvPr/>
        </p:nvSpPr>
        <p:spPr>
          <a:xfrm>
            <a:off x="14356080" y="9649606"/>
            <a:ext cx="3931920" cy="30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14</a:t>
            </a:r>
            <a:endParaRPr/>
          </a:p>
        </p:txBody>
      </p:sp>
      <p:sp>
        <p:nvSpPr>
          <p:cNvPr id="339" name="Google Shape;339;p14"/>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340" name="Google Shape;340;p14"/>
          <p:cNvSpPr txBox="1"/>
          <p:nvPr/>
        </p:nvSpPr>
        <p:spPr>
          <a:xfrm>
            <a:off x="9041278" y="876300"/>
            <a:ext cx="5391626"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3.5.  Đánh giá mô hình</a:t>
            </a:r>
            <a:endParaRPr/>
          </a:p>
        </p:txBody>
      </p:sp>
      <p:sp>
        <p:nvSpPr>
          <p:cNvPr id="341" name="Google Shape;341;p14"/>
          <p:cNvSpPr txBox="1"/>
          <p:nvPr/>
        </p:nvSpPr>
        <p:spPr>
          <a:xfrm>
            <a:off x="13565129" y="1503855"/>
            <a:ext cx="5012543" cy="581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 SVM</a:t>
            </a:r>
            <a:endParaRPr/>
          </a:p>
        </p:txBody>
      </p:sp>
      <p:sp>
        <p:nvSpPr>
          <p:cNvPr id="342" name="Google Shape;342;p14"/>
          <p:cNvSpPr txBox="1"/>
          <p:nvPr/>
        </p:nvSpPr>
        <p:spPr>
          <a:xfrm>
            <a:off x="8557206" y="2380155"/>
            <a:ext cx="6998899"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Tỷ lệ dự đoán của mô hình: 98%</a:t>
            </a:r>
            <a:endParaRPr/>
          </a:p>
        </p:txBody>
      </p:sp>
      <p:sp>
        <p:nvSpPr>
          <p:cNvPr id="343" name="Google Shape;343;p14"/>
          <p:cNvSpPr txBox="1"/>
          <p:nvPr/>
        </p:nvSpPr>
        <p:spPr>
          <a:xfrm>
            <a:off x="8792159" y="3450231"/>
            <a:ext cx="846714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đúng là 2671</a:t>
            </a:r>
            <a:endParaRPr/>
          </a:p>
        </p:txBody>
      </p:sp>
      <p:sp>
        <p:nvSpPr>
          <p:cNvPr id="344" name="Google Shape;344;p14"/>
          <p:cNvSpPr txBox="1"/>
          <p:nvPr/>
        </p:nvSpPr>
        <p:spPr>
          <a:xfrm>
            <a:off x="8557206" y="4326880"/>
            <a:ext cx="7379103"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đúng là 673</a:t>
            </a:r>
            <a:endParaRPr/>
          </a:p>
        </p:txBody>
      </p:sp>
      <p:sp>
        <p:nvSpPr>
          <p:cNvPr id="345" name="Google Shape;345;p14"/>
          <p:cNvSpPr txBox="1"/>
          <p:nvPr/>
        </p:nvSpPr>
        <p:spPr>
          <a:xfrm>
            <a:off x="12915477" y="6063272"/>
            <a:ext cx="4800509"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nhưng thực tế là "Co giật" là 64</a:t>
            </a:r>
            <a:endParaRPr/>
          </a:p>
        </p:txBody>
      </p:sp>
      <p:sp>
        <p:nvSpPr>
          <p:cNvPr id="346" name="Google Shape;346;p14"/>
          <p:cNvSpPr txBox="1"/>
          <p:nvPr/>
        </p:nvSpPr>
        <p:spPr>
          <a:xfrm>
            <a:off x="12915477" y="7873547"/>
            <a:ext cx="4800509"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nhưng thực tế là "Không co giật" là 17</a:t>
            </a:r>
            <a:endParaRPr/>
          </a:p>
        </p:txBody>
      </p:sp>
    </p:spTree>
  </p:cSld>
  <p:clrMapOvr>
    <a:masterClrMapping/>
  </p:clrMapOvr>
  <p:transition>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2" name="Google Shape;352;p15"/>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353" name="Google Shape;353;p15"/>
          <p:cNvSpPr/>
          <p:nvPr/>
        </p:nvSpPr>
        <p:spPr>
          <a:xfrm rot="-2833936">
            <a:off x="6277862" y="4639627"/>
            <a:ext cx="808644" cy="246637"/>
          </a:xfrm>
          <a:custGeom>
            <a:rect b="b" l="l" r="r" t="t"/>
            <a:pathLst>
              <a:path extrusionOk="0" h="246637" w="808644">
                <a:moveTo>
                  <a:pt x="0" y="0"/>
                </a:moveTo>
                <a:lnTo>
                  <a:pt x="808645" y="0"/>
                </a:lnTo>
                <a:lnTo>
                  <a:pt x="808645" y="246637"/>
                </a:lnTo>
                <a:lnTo>
                  <a:pt x="0" y="246637"/>
                </a:lnTo>
                <a:lnTo>
                  <a:pt x="0" y="0"/>
                </a:lnTo>
                <a:close/>
              </a:path>
            </a:pathLst>
          </a:custGeom>
          <a:blipFill rotWithShape="1">
            <a:blip r:embed="rId5">
              <a:alphaModFix/>
            </a:blip>
            <a:stretch>
              <a:fillRect b="0" l="0" r="0" t="0"/>
            </a:stretch>
          </a:blipFill>
          <a:ln>
            <a:noFill/>
          </a:ln>
        </p:spPr>
      </p:sp>
      <p:sp>
        <p:nvSpPr>
          <p:cNvPr id="354" name="Google Shape;354;p15"/>
          <p:cNvSpPr/>
          <p:nvPr/>
        </p:nvSpPr>
        <p:spPr>
          <a:xfrm>
            <a:off x="223783" y="1120750"/>
            <a:ext cx="7149922" cy="6148933"/>
          </a:xfrm>
          <a:custGeom>
            <a:rect b="b" l="l" r="r" t="t"/>
            <a:pathLst>
              <a:path extrusionOk="0" h="6148933" w="7149922">
                <a:moveTo>
                  <a:pt x="0" y="0"/>
                </a:moveTo>
                <a:lnTo>
                  <a:pt x="7149923" y="0"/>
                </a:lnTo>
                <a:lnTo>
                  <a:pt x="7149923" y="6148933"/>
                </a:lnTo>
                <a:lnTo>
                  <a:pt x="0" y="6148933"/>
                </a:lnTo>
                <a:lnTo>
                  <a:pt x="0" y="0"/>
                </a:lnTo>
                <a:close/>
              </a:path>
            </a:pathLst>
          </a:custGeom>
          <a:blipFill rotWithShape="1">
            <a:blip r:embed="rId6">
              <a:alphaModFix/>
            </a:blip>
            <a:stretch>
              <a:fillRect b="0" l="0" r="0" t="0"/>
            </a:stretch>
          </a:blipFill>
          <a:ln>
            <a:noFill/>
          </a:ln>
        </p:spPr>
      </p:sp>
      <p:sp>
        <p:nvSpPr>
          <p:cNvPr id="355" name="Google Shape;355;p15"/>
          <p:cNvSpPr txBox="1"/>
          <p:nvPr/>
        </p:nvSpPr>
        <p:spPr>
          <a:xfrm>
            <a:off x="14356080" y="9649606"/>
            <a:ext cx="3931920" cy="30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15</a:t>
            </a:r>
            <a:endParaRPr/>
          </a:p>
        </p:txBody>
      </p:sp>
      <p:sp>
        <p:nvSpPr>
          <p:cNvPr id="356" name="Google Shape;356;p15"/>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357" name="Google Shape;357;p15"/>
          <p:cNvSpPr/>
          <p:nvPr/>
        </p:nvSpPr>
        <p:spPr>
          <a:xfrm>
            <a:off x="7614238" y="2513505"/>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7">
              <a:alphaModFix/>
            </a:blip>
            <a:stretch>
              <a:fillRect b="0" l="0" r="0" t="0"/>
            </a:stretch>
          </a:blipFill>
          <a:ln>
            <a:noFill/>
          </a:ln>
        </p:spPr>
      </p:sp>
      <p:sp>
        <p:nvSpPr>
          <p:cNvPr id="358" name="Google Shape;358;p15"/>
          <p:cNvSpPr/>
          <p:nvPr/>
        </p:nvSpPr>
        <p:spPr>
          <a:xfrm>
            <a:off x="7614238" y="5052111"/>
            <a:ext cx="1048256" cy="724250"/>
          </a:xfrm>
          <a:custGeom>
            <a:rect b="b" l="l" r="r" t="t"/>
            <a:pathLst>
              <a:path extrusionOk="0" h="724250" w="1048256">
                <a:moveTo>
                  <a:pt x="0" y="0"/>
                </a:moveTo>
                <a:lnTo>
                  <a:pt x="1048256" y="0"/>
                </a:lnTo>
                <a:lnTo>
                  <a:pt x="1048256" y="724249"/>
                </a:lnTo>
                <a:lnTo>
                  <a:pt x="0" y="724249"/>
                </a:lnTo>
                <a:lnTo>
                  <a:pt x="0" y="0"/>
                </a:lnTo>
                <a:close/>
              </a:path>
            </a:pathLst>
          </a:custGeom>
          <a:blipFill rotWithShape="1">
            <a:blip r:embed="rId7">
              <a:alphaModFix/>
            </a:blip>
            <a:stretch>
              <a:fillRect b="0" l="0" r="0" t="0"/>
            </a:stretch>
          </a:blipFill>
          <a:ln>
            <a:noFill/>
          </a:ln>
        </p:spPr>
      </p:sp>
      <p:sp>
        <p:nvSpPr>
          <p:cNvPr id="359" name="Google Shape;359;p15"/>
          <p:cNvSpPr/>
          <p:nvPr/>
        </p:nvSpPr>
        <p:spPr>
          <a:xfrm>
            <a:off x="7614238" y="3785554"/>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7">
              <a:alphaModFix/>
            </a:blip>
            <a:stretch>
              <a:fillRect b="0" l="0" r="0" t="0"/>
            </a:stretch>
          </a:blipFill>
          <a:ln>
            <a:noFill/>
          </a:ln>
        </p:spPr>
      </p:sp>
      <p:sp>
        <p:nvSpPr>
          <p:cNvPr id="360" name="Google Shape;360;p15"/>
          <p:cNvSpPr txBox="1"/>
          <p:nvPr/>
        </p:nvSpPr>
        <p:spPr>
          <a:xfrm>
            <a:off x="8421102" y="2656730"/>
            <a:ext cx="6998899"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Tỷ lệ dự đoán của mô hình: 97%</a:t>
            </a:r>
            <a:endParaRPr/>
          </a:p>
        </p:txBody>
      </p:sp>
      <p:sp>
        <p:nvSpPr>
          <p:cNvPr id="361" name="Google Shape;361;p15"/>
          <p:cNvSpPr txBox="1"/>
          <p:nvPr/>
        </p:nvSpPr>
        <p:spPr>
          <a:xfrm>
            <a:off x="9144000" y="4023854"/>
            <a:ext cx="846714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đúng là 2696</a:t>
            </a:r>
            <a:endParaRPr/>
          </a:p>
        </p:txBody>
      </p:sp>
      <p:sp>
        <p:nvSpPr>
          <p:cNvPr id="362" name="Google Shape;362;p15"/>
          <p:cNvSpPr txBox="1"/>
          <p:nvPr/>
        </p:nvSpPr>
        <p:spPr>
          <a:xfrm>
            <a:off x="8942937" y="5290411"/>
            <a:ext cx="7379103"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đúng là 633</a:t>
            </a:r>
            <a:endParaRPr/>
          </a:p>
        </p:txBody>
      </p:sp>
      <p:sp>
        <p:nvSpPr>
          <p:cNvPr id="363" name="Google Shape;363;p15"/>
          <p:cNvSpPr/>
          <p:nvPr/>
        </p:nvSpPr>
        <p:spPr>
          <a:xfrm>
            <a:off x="7614238" y="7895235"/>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7">
              <a:alphaModFix/>
            </a:blip>
            <a:stretch>
              <a:fillRect b="0" l="0" r="0" t="0"/>
            </a:stretch>
          </a:blipFill>
          <a:ln>
            <a:noFill/>
          </a:ln>
        </p:spPr>
      </p:sp>
      <p:sp>
        <p:nvSpPr>
          <p:cNvPr id="364" name="Google Shape;364;p15"/>
          <p:cNvSpPr/>
          <p:nvPr/>
        </p:nvSpPr>
        <p:spPr>
          <a:xfrm>
            <a:off x="7743098" y="6419210"/>
            <a:ext cx="1048256" cy="724250"/>
          </a:xfrm>
          <a:custGeom>
            <a:rect b="b" l="l" r="r" t="t"/>
            <a:pathLst>
              <a:path extrusionOk="0" h="724250" w="1048256">
                <a:moveTo>
                  <a:pt x="0" y="0"/>
                </a:moveTo>
                <a:lnTo>
                  <a:pt x="1048256" y="0"/>
                </a:lnTo>
                <a:lnTo>
                  <a:pt x="1048256" y="724250"/>
                </a:lnTo>
                <a:lnTo>
                  <a:pt x="0" y="724250"/>
                </a:lnTo>
                <a:lnTo>
                  <a:pt x="0" y="0"/>
                </a:lnTo>
                <a:close/>
              </a:path>
            </a:pathLst>
          </a:custGeom>
          <a:blipFill rotWithShape="1">
            <a:blip r:embed="rId7">
              <a:alphaModFix/>
            </a:blip>
            <a:stretch>
              <a:fillRect b="0" l="0" r="0" t="0"/>
            </a:stretch>
          </a:blipFill>
          <a:ln>
            <a:noFill/>
          </a:ln>
        </p:spPr>
      </p:sp>
      <p:sp>
        <p:nvSpPr>
          <p:cNvPr id="365" name="Google Shape;365;p15"/>
          <p:cNvSpPr txBox="1"/>
          <p:nvPr/>
        </p:nvSpPr>
        <p:spPr>
          <a:xfrm>
            <a:off x="9358293" y="6295385"/>
            <a:ext cx="8569939"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"Không co giật" nhưng thực tế là "Co giật" là 39</a:t>
            </a:r>
            <a:endParaRPr/>
          </a:p>
        </p:txBody>
      </p:sp>
      <p:sp>
        <p:nvSpPr>
          <p:cNvPr id="366" name="Google Shape;366;p15"/>
          <p:cNvSpPr txBox="1"/>
          <p:nvPr/>
        </p:nvSpPr>
        <p:spPr>
          <a:xfrm>
            <a:off x="9144047" y="7771410"/>
            <a:ext cx="8784185"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Số lượng dự đoán "Co giật" nhưng thực tế là "Không co giật" là 79</a:t>
            </a:r>
            <a:endParaRPr/>
          </a:p>
        </p:txBody>
      </p:sp>
      <p:sp>
        <p:nvSpPr>
          <p:cNvPr id="367" name="Google Shape;367;p15"/>
          <p:cNvSpPr txBox="1"/>
          <p:nvPr/>
        </p:nvSpPr>
        <p:spPr>
          <a:xfrm>
            <a:off x="9041278" y="876300"/>
            <a:ext cx="5391626"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3.5.  Đánh giá mô hình</a:t>
            </a:r>
            <a:endParaRPr/>
          </a:p>
        </p:txBody>
      </p:sp>
      <p:sp>
        <p:nvSpPr>
          <p:cNvPr id="368" name="Google Shape;368;p15"/>
          <p:cNvSpPr txBox="1"/>
          <p:nvPr/>
        </p:nvSpPr>
        <p:spPr>
          <a:xfrm>
            <a:off x="13565129" y="1503855"/>
            <a:ext cx="5012543" cy="581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ANN</a:t>
            </a:r>
            <a:endParaRPr/>
          </a:p>
        </p:txBody>
      </p:sp>
    </p:spTree>
  </p:cSld>
  <p:clrMapOvr>
    <a:masterClrMapping/>
  </p:clrMapOvr>
  <p:transition>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4" name="Google Shape;374;p16"/>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375" name="Google Shape;375;p16"/>
          <p:cNvSpPr/>
          <p:nvPr/>
        </p:nvSpPr>
        <p:spPr>
          <a:xfrm>
            <a:off x="689419" y="2441361"/>
            <a:ext cx="7973028" cy="6816939"/>
          </a:xfrm>
          <a:custGeom>
            <a:rect b="b" l="l" r="r" t="t"/>
            <a:pathLst>
              <a:path extrusionOk="0" h="6816939" w="7973028">
                <a:moveTo>
                  <a:pt x="0" y="0"/>
                </a:moveTo>
                <a:lnTo>
                  <a:pt x="7973028" y="0"/>
                </a:lnTo>
                <a:lnTo>
                  <a:pt x="7973028" y="6816939"/>
                </a:lnTo>
                <a:lnTo>
                  <a:pt x="0" y="6816939"/>
                </a:lnTo>
                <a:lnTo>
                  <a:pt x="0" y="0"/>
                </a:lnTo>
                <a:close/>
              </a:path>
            </a:pathLst>
          </a:custGeom>
          <a:blipFill rotWithShape="1">
            <a:blip r:embed="rId5">
              <a:alphaModFix/>
            </a:blip>
            <a:stretch>
              <a:fillRect b="0" l="0" r="0" t="0"/>
            </a:stretch>
          </a:blipFill>
          <a:ln>
            <a:noFill/>
          </a:ln>
        </p:spPr>
      </p:sp>
      <p:sp>
        <p:nvSpPr>
          <p:cNvPr id="376" name="Google Shape;376;p16"/>
          <p:cNvSpPr txBox="1"/>
          <p:nvPr/>
        </p:nvSpPr>
        <p:spPr>
          <a:xfrm>
            <a:off x="14356080" y="9649606"/>
            <a:ext cx="3931920" cy="30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16</a:t>
            </a:r>
            <a:endParaRPr/>
          </a:p>
        </p:txBody>
      </p:sp>
      <p:sp>
        <p:nvSpPr>
          <p:cNvPr id="377" name="Google Shape;377;p16"/>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378" name="Google Shape;378;p16"/>
          <p:cNvSpPr txBox="1"/>
          <p:nvPr/>
        </p:nvSpPr>
        <p:spPr>
          <a:xfrm>
            <a:off x="1254814" y="1344380"/>
            <a:ext cx="5663803"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 3.6. Triển khai mô hình</a:t>
            </a:r>
            <a:endParaRPr/>
          </a:p>
        </p:txBody>
      </p:sp>
      <p:sp>
        <p:nvSpPr>
          <p:cNvPr id="379" name="Google Shape;379;p16"/>
          <p:cNvSpPr txBox="1"/>
          <p:nvPr/>
        </p:nvSpPr>
        <p:spPr>
          <a:xfrm>
            <a:off x="9266275" y="1915075"/>
            <a:ext cx="2342793"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Lưu mô hình</a:t>
            </a:r>
            <a:endParaRPr/>
          </a:p>
        </p:txBody>
      </p:sp>
      <p:sp>
        <p:nvSpPr>
          <p:cNvPr id="380" name="Google Shape;380;p16"/>
          <p:cNvSpPr txBox="1"/>
          <p:nvPr/>
        </p:nvSpPr>
        <p:spPr>
          <a:xfrm>
            <a:off x="9366823" y="2568828"/>
            <a:ext cx="3848933" cy="27146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Tiết kiệm thời gian</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Tái sử dụng mô hình</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Triển khai mô hình</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Chia sẻmôhình</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Khả năng phục hồi</a:t>
            </a:r>
            <a:endParaRPr/>
          </a:p>
        </p:txBody>
      </p:sp>
      <p:sp>
        <p:nvSpPr>
          <p:cNvPr id="381" name="Google Shape;381;p16"/>
          <p:cNvSpPr txBox="1"/>
          <p:nvPr/>
        </p:nvSpPr>
        <p:spPr>
          <a:xfrm>
            <a:off x="9266275" y="5664321"/>
            <a:ext cx="3400901" cy="5810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Triển khai mô hình</a:t>
            </a:r>
            <a:endParaRPr/>
          </a:p>
        </p:txBody>
      </p:sp>
      <p:sp>
        <p:nvSpPr>
          <p:cNvPr id="382" name="Google Shape;382;p16"/>
          <p:cNvSpPr txBox="1"/>
          <p:nvPr/>
        </p:nvSpPr>
        <p:spPr>
          <a:xfrm>
            <a:off x="9144000" y="6626215"/>
            <a:ext cx="8928776" cy="27146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Xây dựng giao diện người dùng bằng html và flask. Code giao diện gồm các hàm chính:</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index()</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predict()</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Tree>
  </p:cSld>
  <p:clrMapOvr>
    <a:masterClrMapping/>
  </p:clrMapOvr>
  <p:transition>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88" name="Google Shape;388;p17"/>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graphicFrame>
        <p:nvGraphicFramePr>
          <p:cNvPr id="389" name="Google Shape;389;p17"/>
          <p:cNvGraphicFramePr/>
          <p:nvPr/>
        </p:nvGraphicFramePr>
        <p:xfrm>
          <a:off x="804781" y="1028700"/>
          <a:ext cx="3000000" cy="3000000"/>
        </p:xfrm>
        <a:graphic>
          <a:graphicData uri="http://schemas.openxmlformats.org/drawingml/2006/table">
            <a:tbl>
              <a:tblPr>
                <a:noFill/>
                <a:tableStyleId>{1D06E2F4-5A7F-4EBD-9122-1F3E23C172FA}</a:tableStyleId>
              </a:tblPr>
              <a:tblGrid>
                <a:gridCol w="4739025"/>
                <a:gridCol w="2970975"/>
                <a:gridCol w="8968425"/>
              </a:tblGrid>
              <a:tr h="1024975">
                <a:tc>
                  <a:txBody>
                    <a:bodyPr/>
                    <a:lstStyle/>
                    <a:p>
                      <a:pPr indent="0" lvl="0" marL="0" marR="0" rtl="0" algn="ctr">
                        <a:lnSpc>
                          <a:spcPct val="140000"/>
                        </a:lnSpc>
                        <a:spcBef>
                          <a:spcPts val="0"/>
                        </a:spcBef>
                        <a:spcAft>
                          <a:spcPts val="0"/>
                        </a:spcAft>
                        <a:buNone/>
                      </a:pPr>
                      <a:r>
                        <a:rPr b="1" lang="en-US" sz="3000" u="none" cap="none" strike="noStrike">
                          <a:solidFill>
                            <a:srgbClr val="000000"/>
                          </a:solidFill>
                          <a:latin typeface="Arial"/>
                          <a:ea typeface="Arial"/>
                          <a:cs typeface="Arial"/>
                          <a:sym typeface="Arial"/>
                        </a:rPr>
                        <a:t>Thuật toán </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solidFill>
                      <a:srgbClr val="CDD6FF"/>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000000"/>
                          </a:solidFill>
                          <a:latin typeface="Arial"/>
                          <a:ea typeface="Arial"/>
                          <a:cs typeface="Arial"/>
                          <a:sym typeface="Arial"/>
                        </a:rPr>
                        <a:t>Tỷ lệ dự đoán </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solidFill>
                      <a:srgbClr val="CDD6FF"/>
                    </a:solidFill>
                  </a:tcPr>
                </a:tc>
                <a:tc>
                  <a:txBody>
                    <a:bodyPr/>
                    <a:lstStyle/>
                    <a:p>
                      <a:pPr indent="0" lvl="0" marL="0" marR="0" rtl="0" algn="ctr">
                        <a:lnSpc>
                          <a:spcPct val="140000"/>
                        </a:lnSpc>
                        <a:spcBef>
                          <a:spcPts val="0"/>
                        </a:spcBef>
                        <a:spcAft>
                          <a:spcPts val="0"/>
                        </a:spcAft>
                        <a:buNone/>
                      </a:pPr>
                      <a:r>
                        <a:rPr b="1" lang="en-US" sz="3000" u="none" cap="none" strike="noStrike">
                          <a:solidFill>
                            <a:srgbClr val="000000"/>
                          </a:solidFill>
                          <a:latin typeface="Arial"/>
                          <a:ea typeface="Arial"/>
                          <a:cs typeface="Arial"/>
                          <a:sym typeface="Arial"/>
                        </a:rPr>
                        <a:t>Ưu điểm </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solidFill>
                      <a:srgbClr val="CDD6FF"/>
                    </a:solidFill>
                  </a:tcPr>
                </a:tc>
              </a:tr>
              <a:tr h="2053800">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Iterative Dichotomiser 3</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92%</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Xử lý hiệu quả dữ liệu phức tạp và không cần nhiều điều chỉnh</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r>
              <a:tr h="2065300">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SVM</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98%</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Khả</a:t>
                      </a:r>
                      <a:endParaRPr sz="1100" u="none" cap="none" strike="noStrike"/>
                    </a:p>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năng học các mối quan hệ phi tuyến tính từ dữ liệu lớn</a:t>
                      </a:r>
                      <a:endParaRPr/>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r>
              <a:tr h="1580575">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ANN</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ctr">
                        <a:lnSpc>
                          <a:spcPct val="140000"/>
                        </a:lnSpc>
                        <a:spcBef>
                          <a:spcPts val="0"/>
                        </a:spcBef>
                        <a:spcAft>
                          <a:spcPts val="0"/>
                        </a:spcAft>
                        <a:buNone/>
                      </a:pPr>
                      <a:r>
                        <a:rPr lang="en-US" sz="3000" u="none" cap="none" strike="noStrike">
                          <a:solidFill>
                            <a:srgbClr val="000000"/>
                          </a:solidFill>
                          <a:latin typeface="Arial"/>
                          <a:ea typeface="Arial"/>
                          <a:cs typeface="Arial"/>
                          <a:sym typeface="Arial"/>
                        </a:rPr>
                        <a:t>97%</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3000" u="none" cap="none" strike="noStrike">
                          <a:solidFill>
                            <a:srgbClr val="000000"/>
                          </a:solidFill>
                          <a:latin typeface="Arimo"/>
                          <a:ea typeface="Arimo"/>
                          <a:cs typeface="Arimo"/>
                          <a:sym typeface="Arimo"/>
                        </a:rPr>
                        <a:t>Vượt trội trong phân loại dữ liệu nhị phân nhờ tìm siêu phẳng phân tách tối ưu</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r>
            </a:tbl>
          </a:graphicData>
        </a:graphic>
      </p:graphicFrame>
      <p:sp>
        <p:nvSpPr>
          <p:cNvPr id="390" name="Google Shape;390;p17"/>
          <p:cNvSpPr/>
          <p:nvPr/>
        </p:nvSpPr>
        <p:spPr>
          <a:xfrm>
            <a:off x="1177249" y="7763656"/>
            <a:ext cx="2337955" cy="2057400"/>
          </a:xfrm>
          <a:custGeom>
            <a:rect b="b" l="l" r="r" t="t"/>
            <a:pathLst>
              <a:path extrusionOk="0" h="2057400" w="2337955">
                <a:moveTo>
                  <a:pt x="0" y="0"/>
                </a:moveTo>
                <a:lnTo>
                  <a:pt x="2337954" y="0"/>
                </a:lnTo>
                <a:lnTo>
                  <a:pt x="2337954" y="2057400"/>
                </a:lnTo>
                <a:lnTo>
                  <a:pt x="0" y="2057400"/>
                </a:lnTo>
                <a:lnTo>
                  <a:pt x="0" y="0"/>
                </a:lnTo>
                <a:close/>
              </a:path>
            </a:pathLst>
          </a:custGeom>
          <a:blipFill rotWithShape="1">
            <a:blip r:embed="rId5">
              <a:alphaModFix/>
            </a:blip>
            <a:stretch>
              <a:fillRect b="0" l="0" r="0" t="0"/>
            </a:stretch>
          </a:blipFill>
          <a:ln>
            <a:noFill/>
          </a:ln>
        </p:spPr>
      </p:sp>
      <p:sp>
        <p:nvSpPr>
          <p:cNvPr id="391" name="Google Shape;391;p17"/>
          <p:cNvSpPr txBox="1"/>
          <p:nvPr/>
        </p:nvSpPr>
        <p:spPr>
          <a:xfrm>
            <a:off x="14356080" y="9649606"/>
            <a:ext cx="3931920" cy="30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17</a:t>
            </a:r>
            <a:endParaRPr/>
          </a:p>
        </p:txBody>
      </p:sp>
      <p:sp>
        <p:nvSpPr>
          <p:cNvPr id="392" name="Google Shape;392;p17"/>
          <p:cNvSpPr txBox="1"/>
          <p:nvPr/>
        </p:nvSpPr>
        <p:spPr>
          <a:xfrm>
            <a:off x="6258039" y="33466"/>
            <a:ext cx="4808815"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4: Kết luận</a:t>
            </a:r>
            <a:endParaRPr/>
          </a:p>
        </p:txBody>
      </p:sp>
      <p:sp>
        <p:nvSpPr>
          <p:cNvPr id="393" name="Google Shape;393;p17"/>
          <p:cNvSpPr txBox="1"/>
          <p:nvPr/>
        </p:nvSpPr>
        <p:spPr>
          <a:xfrm>
            <a:off x="3733416" y="7915275"/>
            <a:ext cx="4191714"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Hướng phát triển</a:t>
            </a:r>
            <a:endParaRPr/>
          </a:p>
        </p:txBody>
      </p:sp>
      <p:sp>
        <p:nvSpPr>
          <p:cNvPr id="394" name="Google Shape;394;p17"/>
          <p:cNvSpPr txBox="1"/>
          <p:nvPr/>
        </p:nvSpPr>
        <p:spPr>
          <a:xfrm>
            <a:off x="3733416" y="8547100"/>
            <a:ext cx="7333438"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+Cải thiện mô hình học máy</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+Mở rộng tập dữ liệu</a:t>
            </a:r>
            <a:endParaRPr/>
          </a:p>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+Tích hợp vào hệ thống giám sát y tế</a:t>
            </a:r>
            <a:endParaRPr/>
          </a:p>
        </p:txBody>
      </p:sp>
    </p:spTree>
  </p:cSld>
  <p:clrMapOvr>
    <a:masterClrMapping/>
  </p:clrMapOvr>
  <p:transition>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00" name="Google Shape;400;p18"/>
          <p:cNvSpPr/>
          <p:nvPr/>
        </p:nvSpPr>
        <p:spPr>
          <a:xfrm>
            <a:off x="5956348" y="3219030"/>
            <a:ext cx="6375298" cy="608637"/>
          </a:xfrm>
          <a:custGeom>
            <a:rect b="b" l="l" r="r" t="t"/>
            <a:pathLst>
              <a:path extrusionOk="0" h="608637" w="6375298">
                <a:moveTo>
                  <a:pt x="0" y="0"/>
                </a:moveTo>
                <a:lnTo>
                  <a:pt x="6375299" y="0"/>
                </a:lnTo>
                <a:lnTo>
                  <a:pt x="6375299" y="608637"/>
                </a:lnTo>
                <a:lnTo>
                  <a:pt x="0" y="608637"/>
                </a:lnTo>
                <a:lnTo>
                  <a:pt x="0" y="0"/>
                </a:lnTo>
                <a:close/>
              </a:path>
            </a:pathLst>
          </a:custGeom>
          <a:blipFill rotWithShape="1">
            <a:blip r:embed="rId4">
              <a:alphaModFix/>
            </a:blip>
            <a:stretch>
              <a:fillRect b="0" l="0" r="0" t="0"/>
            </a:stretch>
          </a:blipFill>
          <a:ln>
            <a:noFill/>
          </a:ln>
        </p:spPr>
      </p:sp>
      <p:sp>
        <p:nvSpPr>
          <p:cNvPr descr="A picture containing icon  Description automatically generated" id="401" name="Google Shape;401;p18"/>
          <p:cNvSpPr/>
          <p:nvPr/>
        </p:nvSpPr>
        <p:spPr>
          <a:xfrm>
            <a:off x="6855494" y="828531"/>
            <a:ext cx="4577007" cy="2055622"/>
          </a:xfrm>
          <a:custGeom>
            <a:rect b="b" l="l" r="r" t="t"/>
            <a:pathLst>
              <a:path extrusionOk="0" h="2055622" w="4577007">
                <a:moveTo>
                  <a:pt x="0" y="0"/>
                </a:moveTo>
                <a:lnTo>
                  <a:pt x="4577007" y="0"/>
                </a:lnTo>
                <a:lnTo>
                  <a:pt x="4577007" y="2055622"/>
                </a:lnTo>
                <a:lnTo>
                  <a:pt x="0" y="2055622"/>
                </a:lnTo>
                <a:lnTo>
                  <a:pt x="0" y="0"/>
                </a:lnTo>
                <a:close/>
              </a:path>
            </a:pathLst>
          </a:custGeom>
          <a:blipFill rotWithShape="1">
            <a:blip r:embed="rId5">
              <a:alphaModFix/>
            </a:blip>
            <a:stretch>
              <a:fillRect b="0" l="0" r="0" t="0"/>
            </a:stretch>
          </a:blipFill>
          <a:ln>
            <a:noFill/>
          </a:ln>
        </p:spPr>
      </p:sp>
      <p:sp>
        <p:nvSpPr>
          <p:cNvPr id="402" name="Google Shape;402;p18"/>
          <p:cNvSpPr txBox="1"/>
          <p:nvPr/>
        </p:nvSpPr>
        <p:spPr>
          <a:xfrm>
            <a:off x="91440" y="4868790"/>
            <a:ext cx="18105120" cy="3276111"/>
          </a:xfrm>
          <a:prstGeom prst="rect">
            <a:avLst/>
          </a:prstGeom>
          <a:noFill/>
          <a:ln>
            <a:noFill/>
          </a:ln>
        </p:spPr>
        <p:txBody>
          <a:bodyPr anchorCtr="0" anchor="t" bIns="0" lIns="0" spcFirstLastPara="1" rIns="0" wrap="square" tIns="0">
            <a:spAutoFit/>
          </a:bodyPr>
          <a:lstStyle/>
          <a:p>
            <a:pPr indent="0" lvl="0" marL="0" marR="0" rtl="0" algn="ctr">
              <a:lnSpc>
                <a:spcPct val="108000"/>
              </a:lnSpc>
              <a:spcBef>
                <a:spcPts val="0"/>
              </a:spcBef>
              <a:spcAft>
                <a:spcPts val="0"/>
              </a:spcAft>
              <a:buNone/>
            </a:pPr>
            <a:r>
              <a:rPr b="1" i="0" lang="en-US" sz="9000" u="none" cap="none" strike="noStrike">
                <a:solidFill>
                  <a:srgbClr val="FFFFFF"/>
                </a:solidFill>
                <a:latin typeface="Arial"/>
                <a:ea typeface="Arial"/>
                <a:cs typeface="Arial"/>
                <a:sym typeface="Arial"/>
              </a:rPr>
              <a:t>THANK YOU</a:t>
            </a:r>
            <a:endParaRPr/>
          </a:p>
        </p:txBody>
      </p:sp>
    </p:spTree>
  </p:cSld>
  <p:clrMapOvr>
    <a:masterClrMapping/>
  </p:clrMapOvr>
  <p:transition>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03" name="Google Shape;103;p2"/>
          <p:cNvSpPr/>
          <p:nvPr/>
        </p:nvSpPr>
        <p:spPr>
          <a:xfrm>
            <a:off x="15173326" y="164249"/>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04" name="Google Shape;104;p2"/>
          <p:cNvSpPr/>
          <p:nvPr/>
        </p:nvSpPr>
        <p:spPr>
          <a:xfrm>
            <a:off x="11082804" y="1028700"/>
            <a:ext cx="5147796" cy="2999626"/>
          </a:xfrm>
          <a:custGeom>
            <a:rect b="b" l="l" r="r" t="t"/>
            <a:pathLst>
              <a:path extrusionOk="0" h="2999626" w="5147796">
                <a:moveTo>
                  <a:pt x="0" y="0"/>
                </a:moveTo>
                <a:lnTo>
                  <a:pt x="5147796" y="0"/>
                </a:lnTo>
                <a:lnTo>
                  <a:pt x="5147796" y="2999626"/>
                </a:lnTo>
                <a:lnTo>
                  <a:pt x="0" y="2999626"/>
                </a:lnTo>
                <a:lnTo>
                  <a:pt x="0" y="0"/>
                </a:lnTo>
                <a:close/>
              </a:path>
            </a:pathLst>
          </a:custGeom>
          <a:blipFill rotWithShape="1">
            <a:blip r:embed="rId5">
              <a:alphaModFix/>
            </a:blip>
            <a:stretch>
              <a:fillRect b="0" l="0" r="0" t="0"/>
            </a:stretch>
          </a:blipFill>
          <a:ln>
            <a:noFill/>
          </a:ln>
        </p:spPr>
      </p:sp>
      <p:sp>
        <p:nvSpPr>
          <p:cNvPr id="105" name="Google Shape;105;p2"/>
          <p:cNvSpPr txBox="1"/>
          <p:nvPr/>
        </p:nvSpPr>
        <p:spPr>
          <a:xfrm>
            <a:off x="877796" y="1695300"/>
            <a:ext cx="6885521" cy="4314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Động kinh là một rối loạn thần kinh phổ biến, gây ra các cơn co giật đột ngột và không thể dự đoán trước. Mục tiêu chính của đề tài là xây dựng một hệ thống tự động có khả năng dự đoán cơn động kinh với độ chính xác cao để bệnh nhân có thể kịp thời chuẩn bị.</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106" name="Google Shape;106;p2"/>
          <p:cNvSpPr txBox="1"/>
          <p:nvPr/>
        </p:nvSpPr>
        <p:spPr>
          <a:xfrm>
            <a:off x="14264640" y="9813818"/>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2</a:t>
            </a:r>
            <a:endParaRPr/>
          </a:p>
        </p:txBody>
      </p:sp>
      <p:sp>
        <p:nvSpPr>
          <p:cNvPr id="107" name="Google Shape;107;p2"/>
          <p:cNvSpPr txBox="1"/>
          <p:nvPr/>
        </p:nvSpPr>
        <p:spPr>
          <a:xfrm>
            <a:off x="877796" y="121387"/>
            <a:ext cx="13537096" cy="641985"/>
          </a:xfrm>
          <a:prstGeom prst="rect">
            <a:avLst/>
          </a:prstGeom>
          <a:noFill/>
          <a:ln>
            <a:noFill/>
          </a:ln>
        </p:spPr>
        <p:txBody>
          <a:bodyPr anchorCtr="0" anchor="t" bIns="0" lIns="0" spcFirstLastPara="1" rIns="0" wrap="square" tIns="0">
            <a:spAutoFit/>
          </a:bodyPr>
          <a:lstStyle/>
          <a:p>
            <a:pPr indent="0" lvl="0" marL="0" marR="0" rtl="0" algn="ctr">
              <a:lnSpc>
                <a:spcPct val="108002"/>
              </a:lnSpc>
              <a:spcBef>
                <a:spcPts val="0"/>
              </a:spcBef>
              <a:spcAft>
                <a:spcPts val="0"/>
              </a:spcAft>
              <a:buNone/>
            </a:pPr>
            <a:r>
              <a:rPr b="1" i="0" lang="en-US" sz="3999" u="none" cap="none" strike="noStrike">
                <a:solidFill>
                  <a:srgbClr val="FFFFFF"/>
                </a:solidFill>
                <a:latin typeface="Arial"/>
                <a:ea typeface="Arial"/>
                <a:cs typeface="Arial"/>
                <a:sym typeface="Arial"/>
              </a:rPr>
              <a:t>Chương 1: Tổng quan</a:t>
            </a:r>
            <a:endParaRPr/>
          </a:p>
        </p:txBody>
      </p:sp>
      <p:sp>
        <p:nvSpPr>
          <p:cNvPr id="108" name="Google Shape;108;p2"/>
          <p:cNvSpPr txBox="1"/>
          <p:nvPr/>
        </p:nvSpPr>
        <p:spPr>
          <a:xfrm>
            <a:off x="11402479" y="2082244"/>
            <a:ext cx="6885521"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Đối tượng nghiên cứu</a:t>
            </a:r>
            <a:endParaRPr/>
          </a:p>
          <a:p>
            <a:pPr indent="0" lvl="0" marL="0" marR="0" rtl="0" algn="just">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109" name="Google Shape;109;p2"/>
          <p:cNvSpPr txBox="1"/>
          <p:nvPr/>
        </p:nvSpPr>
        <p:spPr>
          <a:xfrm>
            <a:off x="9668172" y="3390797"/>
            <a:ext cx="7591128"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Nghiên cứu mô hình ứng dụng các thuật toán học máy trong dự đoán cơn động kinh </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110" name="Google Shape;110;p2"/>
          <p:cNvSpPr/>
          <p:nvPr/>
        </p:nvSpPr>
        <p:spPr>
          <a:xfrm>
            <a:off x="679568" y="5869120"/>
            <a:ext cx="5710014" cy="3327231"/>
          </a:xfrm>
          <a:custGeom>
            <a:rect b="b" l="l" r="r" t="t"/>
            <a:pathLst>
              <a:path extrusionOk="0" h="3327231" w="5710014">
                <a:moveTo>
                  <a:pt x="0" y="0"/>
                </a:moveTo>
                <a:lnTo>
                  <a:pt x="5710015" y="0"/>
                </a:lnTo>
                <a:lnTo>
                  <a:pt x="5710015" y="3327231"/>
                </a:lnTo>
                <a:lnTo>
                  <a:pt x="0" y="3327231"/>
                </a:lnTo>
                <a:lnTo>
                  <a:pt x="0" y="0"/>
                </a:lnTo>
                <a:close/>
              </a:path>
            </a:pathLst>
          </a:custGeom>
          <a:blipFill rotWithShape="1">
            <a:blip r:embed="rId5">
              <a:alphaModFix/>
            </a:blip>
            <a:stretch>
              <a:fillRect b="0" l="0" r="0" t="0"/>
            </a:stretch>
          </a:blipFill>
          <a:ln>
            <a:noFill/>
          </a:ln>
        </p:spPr>
      </p:sp>
      <p:sp>
        <p:nvSpPr>
          <p:cNvPr id="111" name="Google Shape;111;p2"/>
          <p:cNvSpPr txBox="1"/>
          <p:nvPr/>
        </p:nvSpPr>
        <p:spPr>
          <a:xfrm>
            <a:off x="1418641" y="6943575"/>
            <a:ext cx="6885521"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FFFFFF"/>
                </a:solidFill>
                <a:latin typeface="Arial"/>
                <a:ea typeface="Arial"/>
                <a:cs typeface="Arial"/>
                <a:sym typeface="Arial"/>
              </a:rPr>
              <a:t>Phạm vi nghiên cứu</a:t>
            </a:r>
            <a:endParaRPr/>
          </a:p>
          <a:p>
            <a:pPr indent="0" lvl="0" marL="0" marR="0" rtl="0" algn="just">
              <a:lnSpc>
                <a:spcPct val="140000"/>
              </a:lnSpc>
              <a:spcBef>
                <a:spcPts val="0"/>
              </a:spcBef>
              <a:spcAft>
                <a:spcPts val="0"/>
              </a:spcAft>
              <a:buNone/>
            </a:pPr>
            <a:r>
              <a:t/>
            </a:r>
            <a:endParaRPr b="0" i="0" sz="3000" u="none" cap="none" strike="noStrike">
              <a:solidFill>
                <a:srgbClr val="FFFFFF"/>
              </a:solidFill>
              <a:latin typeface="Arial"/>
              <a:ea typeface="Arial"/>
              <a:cs typeface="Arial"/>
              <a:sym typeface="Arial"/>
            </a:endParaRPr>
          </a:p>
        </p:txBody>
      </p:sp>
      <p:sp>
        <p:nvSpPr>
          <p:cNvPr id="112" name="Google Shape;112;p2"/>
          <p:cNvSpPr txBox="1"/>
          <p:nvPr/>
        </p:nvSpPr>
        <p:spPr>
          <a:xfrm>
            <a:off x="7247144" y="6146693"/>
            <a:ext cx="10246441"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Loại dữ liệu: Bao gồm các yếu tố liên quan đến bệnh động kinh ghi lại từ hoạt động điện não đồ (EEG)</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113" name="Google Shape;113;p2"/>
          <p:cNvSpPr txBox="1"/>
          <p:nvPr/>
        </p:nvSpPr>
        <p:spPr>
          <a:xfrm>
            <a:off x="7247144" y="7670693"/>
            <a:ext cx="6885521" cy="11144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Phương pháp học máy: ID3, SVM, ANN</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114" name="Google Shape;114;p2"/>
          <p:cNvSpPr txBox="1"/>
          <p:nvPr/>
        </p:nvSpPr>
        <p:spPr>
          <a:xfrm>
            <a:off x="7247144" y="8661293"/>
            <a:ext cx="10246441" cy="164782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Đánh giá mô mình: Thông qua các chỉ số như accuracy, precision,recall và F1-score</a:t>
            </a:r>
            <a:endParaRPr/>
          </a:p>
          <a:p>
            <a:pPr indent="0" lvl="0" marL="0" marR="0" rtl="0" algn="just">
              <a:lnSpc>
                <a:spcPct val="140000"/>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
        <p:nvSpPr>
          <p:cNvPr id="115" name="Google Shape;115;p2"/>
          <p:cNvSpPr txBox="1"/>
          <p:nvPr/>
        </p:nvSpPr>
        <p:spPr>
          <a:xfrm>
            <a:off x="1891952" y="1007978"/>
            <a:ext cx="6885521" cy="138938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799" u="none" cap="none" strike="noStrike">
                <a:solidFill>
                  <a:srgbClr val="000000"/>
                </a:solidFill>
                <a:latin typeface="Arial"/>
                <a:ea typeface="Arial"/>
                <a:cs typeface="Arial"/>
                <a:sym typeface="Arial"/>
              </a:rPr>
              <a:t>Đặt vấn đề</a:t>
            </a:r>
            <a:endParaRPr/>
          </a:p>
          <a:p>
            <a:pPr indent="0" lvl="0" marL="0" marR="0" rtl="0" algn="just">
              <a:lnSpc>
                <a:spcPct val="140010"/>
              </a:lnSpc>
              <a:spcBef>
                <a:spcPts val="0"/>
              </a:spcBef>
              <a:spcAft>
                <a:spcPts val="0"/>
              </a:spcAft>
              <a:buNone/>
            </a:pPr>
            <a:r>
              <a:t/>
            </a:r>
            <a:endParaRPr b="1" i="0" sz="3799"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21" name="Google Shape;121;p3"/>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22" name="Google Shape;122;p3"/>
          <p:cNvSpPr/>
          <p:nvPr/>
        </p:nvSpPr>
        <p:spPr>
          <a:xfrm>
            <a:off x="1790774" y="2149292"/>
            <a:ext cx="4351810" cy="2558564"/>
          </a:xfrm>
          <a:custGeom>
            <a:rect b="b" l="l" r="r" t="t"/>
            <a:pathLst>
              <a:path extrusionOk="0" h="2558564" w="4351810">
                <a:moveTo>
                  <a:pt x="0" y="0"/>
                </a:moveTo>
                <a:lnTo>
                  <a:pt x="4351810" y="0"/>
                </a:lnTo>
                <a:lnTo>
                  <a:pt x="4351810" y="2558564"/>
                </a:lnTo>
                <a:lnTo>
                  <a:pt x="0" y="2558564"/>
                </a:lnTo>
                <a:lnTo>
                  <a:pt x="0" y="0"/>
                </a:lnTo>
                <a:close/>
              </a:path>
            </a:pathLst>
          </a:custGeom>
          <a:blipFill rotWithShape="1">
            <a:blip r:embed="rId5">
              <a:alphaModFix/>
            </a:blip>
            <a:stretch>
              <a:fillRect b="0" l="0" r="0" t="0"/>
            </a:stretch>
          </a:blipFill>
          <a:ln>
            <a:noFill/>
          </a:ln>
        </p:spPr>
      </p:sp>
      <p:sp>
        <p:nvSpPr>
          <p:cNvPr id="123" name="Google Shape;123;p3"/>
          <p:cNvSpPr/>
          <p:nvPr/>
        </p:nvSpPr>
        <p:spPr>
          <a:xfrm>
            <a:off x="1227653" y="4134144"/>
            <a:ext cx="5676460" cy="1884362"/>
          </a:xfrm>
          <a:custGeom>
            <a:rect b="b" l="l" r="r" t="t"/>
            <a:pathLst>
              <a:path extrusionOk="0" h="1884362" w="5676460">
                <a:moveTo>
                  <a:pt x="0" y="0"/>
                </a:moveTo>
                <a:lnTo>
                  <a:pt x="5676460" y="0"/>
                </a:lnTo>
                <a:lnTo>
                  <a:pt x="5676460" y="1884363"/>
                </a:lnTo>
                <a:lnTo>
                  <a:pt x="0" y="1884363"/>
                </a:lnTo>
                <a:lnTo>
                  <a:pt x="0" y="0"/>
                </a:lnTo>
                <a:close/>
              </a:path>
            </a:pathLst>
          </a:custGeom>
          <a:blipFill rotWithShape="1">
            <a:blip r:embed="rId6">
              <a:alphaModFix/>
            </a:blip>
            <a:stretch>
              <a:fillRect b="-13638" l="0" r="0" t="0"/>
            </a:stretch>
          </a:blipFill>
          <a:ln>
            <a:noFill/>
          </a:ln>
        </p:spPr>
      </p:sp>
      <p:sp>
        <p:nvSpPr>
          <p:cNvPr id="124" name="Google Shape;124;p3"/>
          <p:cNvSpPr/>
          <p:nvPr/>
        </p:nvSpPr>
        <p:spPr>
          <a:xfrm>
            <a:off x="9765402" y="1655999"/>
            <a:ext cx="5008733" cy="2944790"/>
          </a:xfrm>
          <a:custGeom>
            <a:rect b="b" l="l" r="r" t="t"/>
            <a:pathLst>
              <a:path extrusionOk="0" h="2944790" w="5008733">
                <a:moveTo>
                  <a:pt x="0" y="0"/>
                </a:moveTo>
                <a:lnTo>
                  <a:pt x="5008733" y="0"/>
                </a:lnTo>
                <a:lnTo>
                  <a:pt x="5008733" y="2944790"/>
                </a:lnTo>
                <a:lnTo>
                  <a:pt x="0" y="2944790"/>
                </a:lnTo>
                <a:lnTo>
                  <a:pt x="0" y="0"/>
                </a:lnTo>
                <a:close/>
              </a:path>
            </a:pathLst>
          </a:custGeom>
          <a:blipFill rotWithShape="1">
            <a:blip r:embed="rId5">
              <a:alphaModFix/>
            </a:blip>
            <a:stretch>
              <a:fillRect b="0" l="0" r="0" t="0"/>
            </a:stretch>
          </a:blipFill>
          <a:ln>
            <a:noFill/>
          </a:ln>
        </p:spPr>
      </p:sp>
      <p:sp>
        <p:nvSpPr>
          <p:cNvPr id="125" name="Google Shape;125;p3"/>
          <p:cNvSpPr/>
          <p:nvPr/>
        </p:nvSpPr>
        <p:spPr>
          <a:xfrm>
            <a:off x="8733592" y="4267449"/>
            <a:ext cx="7072354" cy="1785769"/>
          </a:xfrm>
          <a:custGeom>
            <a:rect b="b" l="l" r="r" t="t"/>
            <a:pathLst>
              <a:path extrusionOk="0" h="1785769" w="7072354">
                <a:moveTo>
                  <a:pt x="0" y="0"/>
                </a:moveTo>
                <a:lnTo>
                  <a:pt x="7072353" y="0"/>
                </a:lnTo>
                <a:lnTo>
                  <a:pt x="7072353" y="1785770"/>
                </a:lnTo>
                <a:lnTo>
                  <a:pt x="0" y="1785770"/>
                </a:lnTo>
                <a:lnTo>
                  <a:pt x="0" y="0"/>
                </a:lnTo>
                <a:close/>
              </a:path>
            </a:pathLst>
          </a:custGeom>
          <a:blipFill rotWithShape="1">
            <a:blip r:embed="rId7">
              <a:alphaModFix/>
            </a:blip>
            <a:stretch>
              <a:fillRect b="0" l="0" r="0" t="0"/>
            </a:stretch>
          </a:blipFill>
          <a:ln>
            <a:noFill/>
          </a:ln>
        </p:spPr>
      </p:sp>
      <p:sp>
        <p:nvSpPr>
          <p:cNvPr id="126" name="Google Shape;126;p3"/>
          <p:cNvSpPr txBox="1"/>
          <p:nvPr/>
        </p:nvSpPr>
        <p:spPr>
          <a:xfrm>
            <a:off x="14264640" y="98416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3</a:t>
            </a:r>
            <a:endParaRPr/>
          </a:p>
        </p:txBody>
      </p:sp>
      <p:sp>
        <p:nvSpPr>
          <p:cNvPr id="127" name="Google Shape;127;p3"/>
          <p:cNvSpPr txBox="1"/>
          <p:nvPr/>
        </p:nvSpPr>
        <p:spPr>
          <a:xfrm>
            <a:off x="3454441" y="9516"/>
            <a:ext cx="8610838"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2: Phương pháp thực hiện</a:t>
            </a:r>
            <a:endParaRPr/>
          </a:p>
        </p:txBody>
      </p:sp>
      <p:sp>
        <p:nvSpPr>
          <p:cNvPr id="128" name="Google Shape;128;p3"/>
          <p:cNvSpPr txBox="1"/>
          <p:nvPr/>
        </p:nvSpPr>
        <p:spPr>
          <a:xfrm>
            <a:off x="1227653" y="1251219"/>
            <a:ext cx="5568517" cy="718169"/>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774" u="none" cap="none" strike="noStrike">
                <a:solidFill>
                  <a:srgbClr val="000000"/>
                </a:solidFill>
                <a:latin typeface="Arial"/>
                <a:ea typeface="Arial"/>
                <a:cs typeface="Arial"/>
                <a:sym typeface="Arial"/>
              </a:rPr>
              <a:t> Iterative Dichotomiser 3</a:t>
            </a:r>
            <a:endParaRPr/>
          </a:p>
        </p:txBody>
      </p:sp>
      <p:sp>
        <p:nvSpPr>
          <p:cNvPr id="129" name="Google Shape;129;p3"/>
          <p:cNvSpPr txBox="1"/>
          <p:nvPr/>
        </p:nvSpPr>
        <p:spPr>
          <a:xfrm>
            <a:off x="2672965" y="2998052"/>
            <a:ext cx="1811277" cy="718169"/>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774" u="none" cap="none" strike="noStrike">
                <a:solidFill>
                  <a:srgbClr val="FFFFFF"/>
                </a:solidFill>
                <a:latin typeface="Arial"/>
                <a:ea typeface="Arial"/>
                <a:cs typeface="Arial"/>
                <a:sym typeface="Arial"/>
              </a:rPr>
              <a:t>Entropy</a:t>
            </a:r>
            <a:endParaRPr/>
          </a:p>
        </p:txBody>
      </p:sp>
      <p:sp>
        <p:nvSpPr>
          <p:cNvPr id="130" name="Google Shape;130;p3"/>
          <p:cNvSpPr txBox="1"/>
          <p:nvPr/>
        </p:nvSpPr>
        <p:spPr>
          <a:xfrm>
            <a:off x="10191316" y="2518792"/>
            <a:ext cx="3579906" cy="1306162"/>
          </a:xfrm>
          <a:prstGeom prst="rect">
            <a:avLst/>
          </a:prstGeom>
          <a:noFill/>
          <a:ln>
            <a:noFill/>
          </a:ln>
        </p:spPr>
        <p:txBody>
          <a:bodyPr anchorCtr="0" anchor="t" bIns="0" lIns="0" spcFirstLastPara="1" rIns="0" wrap="square" tIns="0">
            <a:spAutoFit/>
          </a:bodyPr>
          <a:lstStyle/>
          <a:p>
            <a:pPr indent="0" lvl="0" marL="0" marR="0" rtl="0" algn="ctr">
              <a:lnSpc>
                <a:spcPct val="140034"/>
              </a:lnSpc>
              <a:spcBef>
                <a:spcPts val="0"/>
              </a:spcBef>
              <a:spcAft>
                <a:spcPts val="0"/>
              </a:spcAft>
              <a:buNone/>
            </a:pPr>
            <a:r>
              <a:rPr b="1" i="0" lang="en-US" sz="3522" u="none" cap="none" strike="noStrike">
                <a:solidFill>
                  <a:srgbClr val="FFFFFF"/>
                </a:solidFill>
                <a:latin typeface="Arial"/>
                <a:ea typeface="Arial"/>
                <a:cs typeface="Arial"/>
                <a:sym typeface="Arial"/>
              </a:rPr>
              <a:t>Information Gain</a:t>
            </a:r>
            <a:endParaRPr/>
          </a:p>
          <a:p>
            <a:pPr indent="0" lvl="0" marL="0" marR="0" rtl="0" algn="ctr">
              <a:lnSpc>
                <a:spcPct val="140034"/>
              </a:lnSpc>
              <a:spcBef>
                <a:spcPts val="0"/>
              </a:spcBef>
              <a:spcAft>
                <a:spcPts val="0"/>
              </a:spcAft>
              <a:buNone/>
            </a:pPr>
            <a:r>
              <a:t/>
            </a:r>
            <a:endParaRPr b="1" i="0" sz="3522" u="none" cap="none" strike="noStrike">
              <a:solidFill>
                <a:srgbClr val="FFFFFF"/>
              </a:solidFill>
              <a:latin typeface="Arial"/>
              <a:ea typeface="Arial"/>
              <a:cs typeface="Arial"/>
              <a:sym typeface="Arial"/>
            </a:endParaRPr>
          </a:p>
        </p:txBody>
      </p:sp>
      <p:sp>
        <p:nvSpPr>
          <p:cNvPr id="131" name="Google Shape;131;p3"/>
          <p:cNvSpPr/>
          <p:nvPr/>
        </p:nvSpPr>
        <p:spPr>
          <a:xfrm>
            <a:off x="3930610" y="6358019"/>
            <a:ext cx="4027030" cy="2367616"/>
          </a:xfrm>
          <a:custGeom>
            <a:rect b="b" l="l" r="r" t="t"/>
            <a:pathLst>
              <a:path extrusionOk="0" h="2367616" w="4027030">
                <a:moveTo>
                  <a:pt x="0" y="0"/>
                </a:moveTo>
                <a:lnTo>
                  <a:pt x="4027030" y="0"/>
                </a:lnTo>
                <a:lnTo>
                  <a:pt x="4027030" y="2367615"/>
                </a:lnTo>
                <a:lnTo>
                  <a:pt x="0" y="2367615"/>
                </a:lnTo>
                <a:lnTo>
                  <a:pt x="0" y="0"/>
                </a:lnTo>
                <a:close/>
              </a:path>
            </a:pathLst>
          </a:custGeom>
          <a:blipFill rotWithShape="1">
            <a:blip r:embed="rId5">
              <a:alphaModFix/>
            </a:blip>
            <a:stretch>
              <a:fillRect b="0" l="0" r="0" t="0"/>
            </a:stretch>
          </a:blipFill>
          <a:ln>
            <a:noFill/>
          </a:ln>
        </p:spPr>
      </p:sp>
      <p:sp>
        <p:nvSpPr>
          <p:cNvPr id="132" name="Google Shape;132;p3"/>
          <p:cNvSpPr txBox="1"/>
          <p:nvPr/>
        </p:nvSpPr>
        <p:spPr>
          <a:xfrm>
            <a:off x="4665999" y="7142297"/>
            <a:ext cx="1838026" cy="66570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1" i="0" lang="en-US" sz="3493" u="none" cap="none" strike="noStrike">
                <a:solidFill>
                  <a:srgbClr val="FFFFFF"/>
                </a:solidFill>
                <a:latin typeface="Arial"/>
                <a:ea typeface="Arial"/>
                <a:cs typeface="Arial"/>
                <a:sym typeface="Arial"/>
              </a:rPr>
              <a:t>Ưu điểm</a:t>
            </a:r>
            <a:endParaRPr/>
          </a:p>
        </p:txBody>
      </p:sp>
      <p:sp>
        <p:nvSpPr>
          <p:cNvPr id="133" name="Google Shape;133;p3"/>
          <p:cNvSpPr txBox="1"/>
          <p:nvPr/>
        </p:nvSpPr>
        <p:spPr>
          <a:xfrm>
            <a:off x="9431110" y="6876117"/>
            <a:ext cx="5204783" cy="66570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493" u="none" cap="none" strike="noStrike">
                <a:solidFill>
                  <a:srgbClr val="000000"/>
                </a:solidFill>
                <a:latin typeface="Arial"/>
                <a:ea typeface="Arial"/>
                <a:cs typeface="Arial"/>
                <a:sym typeface="Arial"/>
              </a:rPr>
              <a:t>+) Dễ hiểu và dễ triển khai</a:t>
            </a:r>
            <a:endParaRPr/>
          </a:p>
        </p:txBody>
      </p:sp>
      <p:sp>
        <p:nvSpPr>
          <p:cNvPr id="134" name="Google Shape;134;p3"/>
          <p:cNvSpPr txBox="1"/>
          <p:nvPr/>
        </p:nvSpPr>
        <p:spPr>
          <a:xfrm>
            <a:off x="9365645" y="8790786"/>
            <a:ext cx="6440300" cy="66570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493" u="none" cap="none" strike="noStrike">
                <a:solidFill>
                  <a:srgbClr val="000000"/>
                </a:solidFill>
                <a:latin typeface="Arial"/>
                <a:ea typeface="Arial"/>
                <a:cs typeface="Arial"/>
                <a:sym typeface="Arial"/>
              </a:rPr>
              <a:t>+) Hiệu quả với dữ liệu phân loại</a:t>
            </a:r>
            <a:endParaRPr/>
          </a:p>
        </p:txBody>
      </p:sp>
      <p:sp>
        <p:nvSpPr>
          <p:cNvPr id="135" name="Google Shape;135;p3"/>
          <p:cNvSpPr txBox="1"/>
          <p:nvPr/>
        </p:nvSpPr>
        <p:spPr>
          <a:xfrm>
            <a:off x="9431110" y="7814794"/>
            <a:ext cx="3286487" cy="665709"/>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3493" u="none" cap="none" strike="noStrike">
                <a:solidFill>
                  <a:srgbClr val="000000"/>
                </a:solidFill>
                <a:latin typeface="Arial"/>
                <a:ea typeface="Arial"/>
                <a:cs typeface="Arial"/>
                <a:sym typeface="Arial"/>
              </a:rPr>
              <a:t>+) Tốc độ nhanh</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41" name="Google Shape;141;p4"/>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42" name="Google Shape;142;p4"/>
          <p:cNvSpPr/>
          <p:nvPr/>
        </p:nvSpPr>
        <p:spPr>
          <a:xfrm>
            <a:off x="1510613" y="2491562"/>
            <a:ext cx="5022071" cy="2952631"/>
          </a:xfrm>
          <a:custGeom>
            <a:rect b="b" l="l" r="r" t="t"/>
            <a:pathLst>
              <a:path extrusionOk="0" h="2952631" w="5022071">
                <a:moveTo>
                  <a:pt x="0" y="0"/>
                </a:moveTo>
                <a:lnTo>
                  <a:pt x="5022070" y="0"/>
                </a:lnTo>
                <a:lnTo>
                  <a:pt x="5022070" y="2952631"/>
                </a:lnTo>
                <a:lnTo>
                  <a:pt x="0" y="2952631"/>
                </a:lnTo>
                <a:lnTo>
                  <a:pt x="0" y="0"/>
                </a:lnTo>
                <a:close/>
              </a:path>
            </a:pathLst>
          </a:custGeom>
          <a:blipFill rotWithShape="1">
            <a:blip r:embed="rId5">
              <a:alphaModFix/>
            </a:blip>
            <a:stretch>
              <a:fillRect b="0" l="0" r="0" t="0"/>
            </a:stretch>
          </a:blipFill>
          <a:ln>
            <a:noFill/>
          </a:ln>
        </p:spPr>
      </p:sp>
      <p:sp>
        <p:nvSpPr>
          <p:cNvPr id="143" name="Google Shape;143;p4"/>
          <p:cNvSpPr txBox="1"/>
          <p:nvPr/>
        </p:nvSpPr>
        <p:spPr>
          <a:xfrm>
            <a:off x="14264640" y="98416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4</a:t>
            </a:r>
            <a:endParaRPr/>
          </a:p>
        </p:txBody>
      </p:sp>
      <p:sp>
        <p:nvSpPr>
          <p:cNvPr id="144" name="Google Shape;144;p4"/>
          <p:cNvSpPr txBox="1"/>
          <p:nvPr/>
        </p:nvSpPr>
        <p:spPr>
          <a:xfrm>
            <a:off x="3354549" y="9516"/>
            <a:ext cx="8610838"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2: Phương pháp thực hiện</a:t>
            </a:r>
            <a:endParaRPr/>
          </a:p>
        </p:txBody>
      </p:sp>
      <p:sp>
        <p:nvSpPr>
          <p:cNvPr id="145" name="Google Shape;145;p4"/>
          <p:cNvSpPr txBox="1"/>
          <p:nvPr/>
        </p:nvSpPr>
        <p:spPr>
          <a:xfrm>
            <a:off x="5690433" y="876300"/>
            <a:ext cx="6140605"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 Support Vector Machine</a:t>
            </a:r>
            <a:endParaRPr/>
          </a:p>
        </p:txBody>
      </p:sp>
      <p:sp>
        <p:nvSpPr>
          <p:cNvPr id="146" name="Google Shape;146;p4"/>
          <p:cNvSpPr txBox="1"/>
          <p:nvPr/>
        </p:nvSpPr>
        <p:spPr>
          <a:xfrm>
            <a:off x="2048451" y="3417280"/>
            <a:ext cx="3683556"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Nguyên lí hoạt động</a:t>
            </a:r>
            <a:endParaRPr/>
          </a:p>
        </p:txBody>
      </p:sp>
      <p:sp>
        <p:nvSpPr>
          <p:cNvPr id="147" name="Google Shape;147;p4"/>
          <p:cNvSpPr txBox="1"/>
          <p:nvPr/>
        </p:nvSpPr>
        <p:spPr>
          <a:xfrm>
            <a:off x="6737900" y="2977337"/>
            <a:ext cx="10281840" cy="1114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Tìm một siêu phẳng trong không gian nhiều chiều phân chia dữ liệu</a:t>
            </a:r>
            <a:endParaRPr/>
          </a:p>
        </p:txBody>
      </p:sp>
      <p:sp>
        <p:nvSpPr>
          <p:cNvPr id="148" name="Google Shape;148;p4"/>
          <p:cNvSpPr txBox="1"/>
          <p:nvPr/>
        </p:nvSpPr>
        <p:spPr>
          <a:xfrm>
            <a:off x="6313513" y="8273825"/>
            <a:ext cx="45477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Tính linh hoạt</a:t>
            </a:r>
            <a:endParaRPr/>
          </a:p>
        </p:txBody>
      </p:sp>
      <p:sp>
        <p:nvSpPr>
          <p:cNvPr id="149" name="Google Shape;149;p4"/>
          <p:cNvSpPr txBox="1"/>
          <p:nvPr/>
        </p:nvSpPr>
        <p:spPr>
          <a:xfrm>
            <a:off x="7101149" y="7529036"/>
            <a:ext cx="33192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Tiết kiệm bộ nhớ</a:t>
            </a:r>
            <a:endParaRPr/>
          </a:p>
        </p:txBody>
      </p:sp>
      <p:sp>
        <p:nvSpPr>
          <p:cNvPr id="150" name="Google Shape;150;p4"/>
          <p:cNvSpPr txBox="1"/>
          <p:nvPr/>
        </p:nvSpPr>
        <p:spPr>
          <a:xfrm>
            <a:off x="6725475" y="6784225"/>
            <a:ext cx="68595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Xử lí các không gian nhiều chiều</a:t>
            </a:r>
            <a:endParaRPr/>
          </a:p>
        </p:txBody>
      </p:sp>
      <p:sp>
        <p:nvSpPr>
          <p:cNvPr id="151" name="Google Shape;151;p4"/>
          <p:cNvSpPr txBox="1"/>
          <p:nvPr/>
        </p:nvSpPr>
        <p:spPr>
          <a:xfrm>
            <a:off x="6967293" y="4382542"/>
            <a:ext cx="10052447"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Tối đa hóa khoảng giữa siêu phẳng và các vector hỗ trợ </a:t>
            </a:r>
            <a:endParaRPr/>
          </a:p>
        </p:txBody>
      </p:sp>
      <p:sp>
        <p:nvSpPr>
          <p:cNvPr id="152" name="Google Shape;152;p4"/>
          <p:cNvSpPr/>
          <p:nvPr/>
        </p:nvSpPr>
        <p:spPr>
          <a:xfrm>
            <a:off x="1469039" y="6577668"/>
            <a:ext cx="5022071" cy="2952631"/>
          </a:xfrm>
          <a:custGeom>
            <a:rect b="b" l="l" r="r" t="t"/>
            <a:pathLst>
              <a:path extrusionOk="0" h="2952631" w="5022071">
                <a:moveTo>
                  <a:pt x="0" y="0"/>
                </a:moveTo>
                <a:lnTo>
                  <a:pt x="5022071" y="0"/>
                </a:lnTo>
                <a:lnTo>
                  <a:pt x="5022071" y="2952631"/>
                </a:lnTo>
                <a:lnTo>
                  <a:pt x="0" y="2952631"/>
                </a:lnTo>
                <a:lnTo>
                  <a:pt x="0" y="0"/>
                </a:lnTo>
                <a:close/>
              </a:path>
            </a:pathLst>
          </a:custGeom>
          <a:blipFill rotWithShape="1">
            <a:blip r:embed="rId5">
              <a:alphaModFix/>
            </a:blip>
            <a:stretch>
              <a:fillRect b="0" l="0" r="0" t="0"/>
            </a:stretch>
          </a:blipFill>
          <a:ln>
            <a:noFill/>
          </a:ln>
        </p:spPr>
      </p:sp>
      <p:sp>
        <p:nvSpPr>
          <p:cNvPr id="153" name="Google Shape;153;p4"/>
          <p:cNvSpPr txBox="1"/>
          <p:nvPr/>
        </p:nvSpPr>
        <p:spPr>
          <a:xfrm>
            <a:off x="3059390" y="7503386"/>
            <a:ext cx="157853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Ưu điểm</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59" name="Google Shape;159;p5"/>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60" name="Google Shape;160;p5"/>
          <p:cNvSpPr/>
          <p:nvPr/>
        </p:nvSpPr>
        <p:spPr>
          <a:xfrm>
            <a:off x="1028700" y="2384253"/>
            <a:ext cx="5022071" cy="2952631"/>
          </a:xfrm>
          <a:custGeom>
            <a:rect b="b" l="l" r="r" t="t"/>
            <a:pathLst>
              <a:path extrusionOk="0" h="2952631" w="5022071">
                <a:moveTo>
                  <a:pt x="0" y="0"/>
                </a:moveTo>
                <a:lnTo>
                  <a:pt x="5022071" y="0"/>
                </a:lnTo>
                <a:lnTo>
                  <a:pt x="5022071" y="2952631"/>
                </a:lnTo>
                <a:lnTo>
                  <a:pt x="0" y="2952631"/>
                </a:lnTo>
                <a:lnTo>
                  <a:pt x="0" y="0"/>
                </a:lnTo>
                <a:close/>
              </a:path>
            </a:pathLst>
          </a:custGeom>
          <a:blipFill rotWithShape="1">
            <a:blip r:embed="rId5">
              <a:alphaModFix/>
            </a:blip>
            <a:stretch>
              <a:fillRect b="0" l="0" r="0" t="0"/>
            </a:stretch>
          </a:blipFill>
          <a:ln>
            <a:noFill/>
          </a:ln>
        </p:spPr>
      </p:sp>
      <p:sp>
        <p:nvSpPr>
          <p:cNvPr id="161" name="Google Shape;161;p5"/>
          <p:cNvSpPr txBox="1"/>
          <p:nvPr/>
        </p:nvSpPr>
        <p:spPr>
          <a:xfrm>
            <a:off x="14264640" y="9841706"/>
            <a:ext cx="3931920" cy="304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5</a:t>
            </a:r>
            <a:endParaRPr/>
          </a:p>
        </p:txBody>
      </p:sp>
      <p:sp>
        <p:nvSpPr>
          <p:cNvPr id="162" name="Google Shape;162;p5"/>
          <p:cNvSpPr txBox="1"/>
          <p:nvPr/>
        </p:nvSpPr>
        <p:spPr>
          <a:xfrm>
            <a:off x="3354549" y="9516"/>
            <a:ext cx="8610838"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2: Phương pháp thực hiện</a:t>
            </a:r>
            <a:endParaRPr/>
          </a:p>
        </p:txBody>
      </p:sp>
      <p:sp>
        <p:nvSpPr>
          <p:cNvPr id="163" name="Google Shape;163;p5"/>
          <p:cNvSpPr txBox="1"/>
          <p:nvPr/>
        </p:nvSpPr>
        <p:spPr>
          <a:xfrm>
            <a:off x="5690433" y="876300"/>
            <a:ext cx="6140605"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Artificial Neural Network</a:t>
            </a:r>
            <a:endParaRPr/>
          </a:p>
        </p:txBody>
      </p:sp>
      <p:sp>
        <p:nvSpPr>
          <p:cNvPr id="164" name="Google Shape;164;p5"/>
          <p:cNvSpPr txBox="1"/>
          <p:nvPr/>
        </p:nvSpPr>
        <p:spPr>
          <a:xfrm>
            <a:off x="1389038" y="3401318"/>
            <a:ext cx="3683556"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Nguyên lí hoạt động</a:t>
            </a:r>
            <a:endParaRPr/>
          </a:p>
        </p:txBody>
      </p:sp>
      <p:sp>
        <p:nvSpPr>
          <p:cNvPr id="165" name="Google Shape;165;p5"/>
          <p:cNvSpPr txBox="1"/>
          <p:nvPr/>
        </p:nvSpPr>
        <p:spPr>
          <a:xfrm>
            <a:off x="5666516" y="1964941"/>
            <a:ext cx="10281840"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Đưa dữ liệu đầu vào các nơron của lớp đầu tiên</a:t>
            </a:r>
            <a:endParaRPr/>
          </a:p>
        </p:txBody>
      </p:sp>
      <p:sp>
        <p:nvSpPr>
          <p:cNvPr id="166" name="Google Shape;166;p5"/>
          <p:cNvSpPr txBox="1"/>
          <p:nvPr/>
        </p:nvSpPr>
        <p:spPr>
          <a:xfrm>
            <a:off x="6612003" y="8318150"/>
            <a:ext cx="423791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Xử lý dữ liệu phức tạp</a:t>
            </a:r>
            <a:endParaRPr/>
          </a:p>
        </p:txBody>
      </p:sp>
      <p:sp>
        <p:nvSpPr>
          <p:cNvPr id="167" name="Google Shape;167;p5"/>
          <p:cNvSpPr txBox="1"/>
          <p:nvPr/>
        </p:nvSpPr>
        <p:spPr>
          <a:xfrm>
            <a:off x="6612003" y="7594250"/>
            <a:ext cx="363331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Khả năng mở rộng</a:t>
            </a:r>
            <a:endParaRPr/>
          </a:p>
        </p:txBody>
      </p:sp>
      <p:sp>
        <p:nvSpPr>
          <p:cNvPr id="168" name="Google Shape;168;p5"/>
          <p:cNvSpPr txBox="1"/>
          <p:nvPr/>
        </p:nvSpPr>
        <p:spPr>
          <a:xfrm>
            <a:off x="6612003" y="6875091"/>
            <a:ext cx="6917889"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Khả năng học phi tuyến tính và tự học</a:t>
            </a:r>
            <a:endParaRPr/>
          </a:p>
        </p:txBody>
      </p:sp>
      <p:sp>
        <p:nvSpPr>
          <p:cNvPr id="169" name="Google Shape;169;p5"/>
          <p:cNvSpPr txBox="1"/>
          <p:nvPr/>
        </p:nvSpPr>
        <p:spPr>
          <a:xfrm>
            <a:off x="6501141" y="2593591"/>
            <a:ext cx="10619253" cy="1114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Tính toán giá trị đầu ra bằng cách sử dụng trọng số và hàm kích hoạt</a:t>
            </a:r>
            <a:endParaRPr/>
          </a:p>
        </p:txBody>
      </p:sp>
      <p:sp>
        <p:nvSpPr>
          <p:cNvPr id="170" name="Google Shape;170;p5"/>
          <p:cNvSpPr/>
          <p:nvPr/>
        </p:nvSpPr>
        <p:spPr>
          <a:xfrm>
            <a:off x="1028700" y="6470359"/>
            <a:ext cx="5022071" cy="2952631"/>
          </a:xfrm>
          <a:custGeom>
            <a:rect b="b" l="l" r="r" t="t"/>
            <a:pathLst>
              <a:path extrusionOk="0" h="2952631" w="5022071">
                <a:moveTo>
                  <a:pt x="0" y="0"/>
                </a:moveTo>
                <a:lnTo>
                  <a:pt x="5022071" y="0"/>
                </a:lnTo>
                <a:lnTo>
                  <a:pt x="5022071" y="2952631"/>
                </a:lnTo>
                <a:lnTo>
                  <a:pt x="0" y="2952631"/>
                </a:lnTo>
                <a:lnTo>
                  <a:pt x="0" y="0"/>
                </a:lnTo>
                <a:close/>
              </a:path>
            </a:pathLst>
          </a:custGeom>
          <a:blipFill rotWithShape="1">
            <a:blip r:embed="rId5">
              <a:alphaModFix/>
            </a:blip>
            <a:stretch>
              <a:fillRect b="0" l="0" r="0" t="0"/>
            </a:stretch>
          </a:blipFill>
          <a:ln>
            <a:noFill/>
          </a:ln>
        </p:spPr>
      </p:sp>
      <p:sp>
        <p:nvSpPr>
          <p:cNvPr id="171" name="Google Shape;171;p5"/>
          <p:cNvSpPr txBox="1"/>
          <p:nvPr/>
        </p:nvSpPr>
        <p:spPr>
          <a:xfrm>
            <a:off x="2136356" y="7365650"/>
            <a:ext cx="1578531"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Ưu điểm</a:t>
            </a:r>
            <a:endParaRPr/>
          </a:p>
        </p:txBody>
      </p:sp>
      <p:sp>
        <p:nvSpPr>
          <p:cNvPr id="172" name="Google Shape;172;p5"/>
          <p:cNvSpPr txBox="1"/>
          <p:nvPr/>
        </p:nvSpPr>
        <p:spPr>
          <a:xfrm>
            <a:off x="6241180" y="4917691"/>
            <a:ext cx="10619253" cy="1114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Sử dụng các phương pháp tối ưu để điều chỉnh trọng số nhằm giảm thiểu lỗi</a:t>
            </a:r>
            <a:endParaRPr/>
          </a:p>
        </p:txBody>
      </p:sp>
      <p:sp>
        <p:nvSpPr>
          <p:cNvPr id="173" name="Google Shape;173;p5"/>
          <p:cNvSpPr txBox="1"/>
          <p:nvPr/>
        </p:nvSpPr>
        <p:spPr>
          <a:xfrm>
            <a:off x="6501141" y="3755641"/>
            <a:ext cx="10619253" cy="1114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Arial"/>
                <a:ea typeface="Arial"/>
                <a:cs typeface="Arial"/>
                <a:sym typeface="Arial"/>
              </a:rPr>
              <a:t>+) So sánh kết quả đầu ra từ lớp cuối cùng với giá trị mục tiêu để tính toán lỗi</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79" name="Google Shape;179;p7"/>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80" name="Google Shape;180;p7"/>
          <p:cNvSpPr/>
          <p:nvPr/>
        </p:nvSpPr>
        <p:spPr>
          <a:xfrm>
            <a:off x="2922699" y="3593455"/>
            <a:ext cx="5262497" cy="1550045"/>
          </a:xfrm>
          <a:custGeom>
            <a:rect b="b" l="l" r="r" t="t"/>
            <a:pathLst>
              <a:path extrusionOk="0" h="1550045" w="5262497">
                <a:moveTo>
                  <a:pt x="0" y="0"/>
                </a:moveTo>
                <a:lnTo>
                  <a:pt x="5262497" y="0"/>
                </a:lnTo>
                <a:lnTo>
                  <a:pt x="5262497" y="1550045"/>
                </a:lnTo>
                <a:lnTo>
                  <a:pt x="0" y="1550045"/>
                </a:lnTo>
                <a:lnTo>
                  <a:pt x="0" y="0"/>
                </a:lnTo>
                <a:close/>
              </a:path>
            </a:pathLst>
          </a:custGeom>
          <a:blipFill rotWithShape="1">
            <a:blip r:embed="rId5">
              <a:alphaModFix/>
            </a:blip>
            <a:stretch>
              <a:fillRect b="0" l="0" r="0" t="0"/>
            </a:stretch>
          </a:blipFill>
          <a:ln>
            <a:noFill/>
          </a:ln>
        </p:spPr>
      </p:sp>
      <p:sp>
        <p:nvSpPr>
          <p:cNvPr id="181" name="Google Shape;181;p7"/>
          <p:cNvSpPr/>
          <p:nvPr/>
        </p:nvSpPr>
        <p:spPr>
          <a:xfrm>
            <a:off x="4550128" y="6084446"/>
            <a:ext cx="2007638" cy="2831284"/>
          </a:xfrm>
          <a:custGeom>
            <a:rect b="b" l="l" r="r" t="t"/>
            <a:pathLst>
              <a:path extrusionOk="0" h="2831284" w="2007638">
                <a:moveTo>
                  <a:pt x="0" y="0"/>
                </a:moveTo>
                <a:lnTo>
                  <a:pt x="2007638" y="0"/>
                </a:lnTo>
                <a:lnTo>
                  <a:pt x="2007638" y="2831285"/>
                </a:lnTo>
                <a:lnTo>
                  <a:pt x="0" y="2831285"/>
                </a:lnTo>
                <a:lnTo>
                  <a:pt x="0" y="0"/>
                </a:lnTo>
                <a:close/>
              </a:path>
            </a:pathLst>
          </a:custGeom>
          <a:blipFill rotWithShape="1">
            <a:blip r:embed="rId6">
              <a:alphaModFix/>
            </a:blip>
            <a:stretch>
              <a:fillRect b="0" l="0" r="0" t="0"/>
            </a:stretch>
          </a:blipFill>
          <a:ln>
            <a:noFill/>
          </a:ln>
        </p:spPr>
      </p:sp>
      <p:sp>
        <p:nvSpPr>
          <p:cNvPr id="182" name="Google Shape;182;p7"/>
          <p:cNvSpPr/>
          <p:nvPr/>
        </p:nvSpPr>
        <p:spPr>
          <a:xfrm>
            <a:off x="11799463" y="1900892"/>
            <a:ext cx="1436120" cy="1940702"/>
          </a:xfrm>
          <a:custGeom>
            <a:rect b="b" l="l" r="r" t="t"/>
            <a:pathLst>
              <a:path extrusionOk="0" h="1940702" w="1436120">
                <a:moveTo>
                  <a:pt x="0" y="0"/>
                </a:moveTo>
                <a:lnTo>
                  <a:pt x="1436120" y="0"/>
                </a:lnTo>
                <a:lnTo>
                  <a:pt x="1436120" y="1940702"/>
                </a:lnTo>
                <a:lnTo>
                  <a:pt x="0" y="1940702"/>
                </a:lnTo>
                <a:lnTo>
                  <a:pt x="0" y="0"/>
                </a:lnTo>
                <a:close/>
              </a:path>
            </a:pathLst>
          </a:custGeom>
          <a:blipFill rotWithShape="1">
            <a:blip r:embed="rId7">
              <a:alphaModFix/>
            </a:blip>
            <a:stretch>
              <a:fillRect b="0" l="0" r="0" t="0"/>
            </a:stretch>
          </a:blipFill>
          <a:ln>
            <a:noFill/>
          </a:ln>
        </p:spPr>
      </p:sp>
      <p:sp>
        <p:nvSpPr>
          <p:cNvPr id="183" name="Google Shape;183;p7"/>
          <p:cNvSpPr/>
          <p:nvPr/>
        </p:nvSpPr>
        <p:spPr>
          <a:xfrm>
            <a:off x="10879305" y="4069347"/>
            <a:ext cx="4712556" cy="1713011"/>
          </a:xfrm>
          <a:custGeom>
            <a:rect b="b" l="l" r="r" t="t"/>
            <a:pathLst>
              <a:path extrusionOk="0" h="1713011" w="4712556">
                <a:moveTo>
                  <a:pt x="0" y="0"/>
                </a:moveTo>
                <a:lnTo>
                  <a:pt x="4712556" y="0"/>
                </a:lnTo>
                <a:lnTo>
                  <a:pt x="4712556" y="1713011"/>
                </a:lnTo>
                <a:lnTo>
                  <a:pt x="0" y="1713011"/>
                </a:lnTo>
                <a:lnTo>
                  <a:pt x="0" y="0"/>
                </a:lnTo>
                <a:close/>
              </a:path>
            </a:pathLst>
          </a:custGeom>
          <a:blipFill rotWithShape="1">
            <a:blip r:embed="rId8">
              <a:alphaModFix/>
            </a:blip>
            <a:stretch>
              <a:fillRect b="0" l="0" r="0" t="0"/>
            </a:stretch>
          </a:blipFill>
          <a:ln>
            <a:noFill/>
          </a:ln>
        </p:spPr>
      </p:sp>
      <p:sp>
        <p:nvSpPr>
          <p:cNvPr id="184" name="Google Shape;184;p7"/>
          <p:cNvSpPr/>
          <p:nvPr/>
        </p:nvSpPr>
        <p:spPr>
          <a:xfrm>
            <a:off x="11216847" y="6084446"/>
            <a:ext cx="4375014" cy="1592110"/>
          </a:xfrm>
          <a:custGeom>
            <a:rect b="b" l="l" r="r" t="t"/>
            <a:pathLst>
              <a:path extrusionOk="0" h="1592110" w="4375014">
                <a:moveTo>
                  <a:pt x="0" y="0"/>
                </a:moveTo>
                <a:lnTo>
                  <a:pt x="4375014" y="0"/>
                </a:lnTo>
                <a:lnTo>
                  <a:pt x="4375014" y="1592111"/>
                </a:lnTo>
                <a:lnTo>
                  <a:pt x="0" y="1592111"/>
                </a:lnTo>
                <a:lnTo>
                  <a:pt x="0" y="0"/>
                </a:lnTo>
                <a:close/>
              </a:path>
            </a:pathLst>
          </a:custGeom>
          <a:blipFill rotWithShape="1">
            <a:blip r:embed="rId9">
              <a:alphaModFix/>
            </a:blip>
            <a:stretch>
              <a:fillRect b="0" l="0" r="0" t="0"/>
            </a:stretch>
          </a:blipFill>
          <a:ln>
            <a:noFill/>
          </a:ln>
        </p:spPr>
      </p:sp>
      <p:sp>
        <p:nvSpPr>
          <p:cNvPr id="185" name="Google Shape;185;p7"/>
          <p:cNvSpPr/>
          <p:nvPr/>
        </p:nvSpPr>
        <p:spPr>
          <a:xfrm>
            <a:off x="10990718" y="7978645"/>
            <a:ext cx="5273071" cy="2056815"/>
          </a:xfrm>
          <a:custGeom>
            <a:rect b="b" l="l" r="r" t="t"/>
            <a:pathLst>
              <a:path extrusionOk="0" h="2056815" w="5273071">
                <a:moveTo>
                  <a:pt x="0" y="0"/>
                </a:moveTo>
                <a:lnTo>
                  <a:pt x="5273071" y="0"/>
                </a:lnTo>
                <a:lnTo>
                  <a:pt x="5273071" y="2056815"/>
                </a:lnTo>
                <a:lnTo>
                  <a:pt x="0" y="2056815"/>
                </a:lnTo>
                <a:lnTo>
                  <a:pt x="0" y="0"/>
                </a:lnTo>
                <a:close/>
              </a:path>
            </a:pathLst>
          </a:custGeom>
          <a:blipFill rotWithShape="1">
            <a:blip r:embed="rId10">
              <a:alphaModFix/>
            </a:blip>
            <a:stretch>
              <a:fillRect b="0" l="0" r="0" t="0"/>
            </a:stretch>
          </a:blipFill>
          <a:ln>
            <a:noFill/>
          </a:ln>
        </p:spPr>
      </p:sp>
      <p:sp>
        <p:nvSpPr>
          <p:cNvPr id="186" name="Google Shape;186;p7"/>
          <p:cNvSpPr txBox="1"/>
          <p:nvPr/>
        </p:nvSpPr>
        <p:spPr>
          <a:xfrm>
            <a:off x="14264640" y="98416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7</a:t>
            </a:r>
            <a:endParaRPr/>
          </a:p>
        </p:txBody>
      </p:sp>
      <p:sp>
        <p:nvSpPr>
          <p:cNvPr id="187" name="Google Shape;187;p7"/>
          <p:cNvSpPr txBox="1"/>
          <p:nvPr/>
        </p:nvSpPr>
        <p:spPr>
          <a:xfrm>
            <a:off x="2202560" y="951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188" name="Google Shape;188;p7"/>
          <p:cNvSpPr txBox="1"/>
          <p:nvPr/>
        </p:nvSpPr>
        <p:spPr>
          <a:xfrm>
            <a:off x="1028700" y="1095054"/>
            <a:ext cx="9315140" cy="75565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 3.1. Công nghệ sử dụng</a:t>
            </a:r>
            <a:endParaRPr/>
          </a:p>
        </p:txBody>
      </p:sp>
    </p:spTree>
  </p:cSld>
  <p:clrMapOvr>
    <a:masterClrMapping/>
  </p:clrMapOvr>
  <p:transition>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94" name="Google Shape;194;p6"/>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195" name="Google Shape;195;p6"/>
          <p:cNvSpPr/>
          <p:nvPr/>
        </p:nvSpPr>
        <p:spPr>
          <a:xfrm>
            <a:off x="7806374" y="4637830"/>
            <a:ext cx="3970674" cy="1895857"/>
          </a:xfrm>
          <a:custGeom>
            <a:rect b="b" l="l" r="r" t="t"/>
            <a:pathLst>
              <a:path extrusionOk="0" h="1895857" w="3970674">
                <a:moveTo>
                  <a:pt x="0" y="0"/>
                </a:moveTo>
                <a:lnTo>
                  <a:pt x="3970674" y="0"/>
                </a:lnTo>
                <a:lnTo>
                  <a:pt x="3970674" y="1895857"/>
                </a:lnTo>
                <a:lnTo>
                  <a:pt x="0" y="1895857"/>
                </a:lnTo>
                <a:lnTo>
                  <a:pt x="0" y="0"/>
                </a:lnTo>
                <a:close/>
              </a:path>
            </a:pathLst>
          </a:custGeom>
          <a:blipFill rotWithShape="1">
            <a:blip r:embed="rId5">
              <a:alphaModFix/>
            </a:blip>
            <a:stretch>
              <a:fillRect b="0" l="0" r="0" t="0"/>
            </a:stretch>
          </a:blipFill>
          <a:ln>
            <a:noFill/>
          </a:ln>
        </p:spPr>
      </p:sp>
      <p:sp>
        <p:nvSpPr>
          <p:cNvPr id="196" name="Google Shape;196;p6"/>
          <p:cNvSpPr txBox="1"/>
          <p:nvPr/>
        </p:nvSpPr>
        <p:spPr>
          <a:xfrm>
            <a:off x="14264640" y="98416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6</a:t>
            </a:r>
            <a:endParaRPr/>
          </a:p>
        </p:txBody>
      </p:sp>
      <p:sp>
        <p:nvSpPr>
          <p:cNvPr id="197" name="Google Shape;197;p6"/>
          <p:cNvSpPr txBox="1"/>
          <p:nvPr/>
        </p:nvSpPr>
        <p:spPr>
          <a:xfrm>
            <a:off x="3354550" y="9525"/>
            <a:ext cx="12291600" cy="1354200"/>
          </a:xfrm>
          <a:prstGeom prst="rect">
            <a:avLst/>
          </a:prstGeom>
          <a:noFill/>
          <a:ln>
            <a:noFill/>
          </a:ln>
        </p:spPr>
        <p:txBody>
          <a:bodyPr anchorCtr="0" anchor="t" bIns="0" lIns="0" spcFirstLastPara="1" rIns="0" wrap="square" tIns="0">
            <a:spAutoFit/>
          </a:bodyPr>
          <a:lstStyle/>
          <a:p>
            <a:pPr indent="0" lvl="0" marL="0" rtl="0" algn="ctr">
              <a:lnSpc>
                <a:spcPct val="120005"/>
              </a:lnSpc>
              <a:spcBef>
                <a:spcPts val="0"/>
              </a:spcBef>
              <a:spcAft>
                <a:spcPts val="0"/>
              </a:spcAft>
              <a:buClr>
                <a:schemeClr val="dk1"/>
              </a:buClr>
              <a:buFont typeface="Arial"/>
              <a:buNone/>
            </a:pPr>
            <a:r>
              <a:rPr b="1" lang="en-US" sz="3999">
                <a:solidFill>
                  <a:schemeClr val="lt1"/>
                </a:solidFill>
              </a:rPr>
              <a:t>Chương 3: Thực nghiệm và đánh giá kết quả</a:t>
            </a:r>
            <a:endParaRPr>
              <a:solidFill>
                <a:schemeClr val="dk1"/>
              </a:solidFill>
            </a:endParaRPr>
          </a:p>
          <a:p>
            <a:pPr indent="0" lvl="0" marL="0" marR="0" rtl="0" algn="ctr">
              <a:lnSpc>
                <a:spcPct val="120005"/>
              </a:lnSpc>
              <a:spcBef>
                <a:spcPts val="0"/>
              </a:spcBef>
              <a:spcAft>
                <a:spcPts val="0"/>
              </a:spcAft>
              <a:buNone/>
            </a:pPr>
            <a:r>
              <a:t/>
            </a:r>
            <a:endParaRPr b="1" sz="3999">
              <a:solidFill>
                <a:srgbClr val="FFFFFF"/>
              </a:solidFill>
            </a:endParaRPr>
          </a:p>
        </p:txBody>
      </p:sp>
      <p:sp>
        <p:nvSpPr>
          <p:cNvPr id="198" name="Google Shape;198;p6"/>
          <p:cNvSpPr/>
          <p:nvPr/>
        </p:nvSpPr>
        <p:spPr>
          <a:xfrm>
            <a:off x="2206363" y="5753603"/>
            <a:ext cx="3279929" cy="1896395"/>
          </a:xfrm>
          <a:custGeom>
            <a:rect b="b" l="l" r="r" t="t"/>
            <a:pathLst>
              <a:path extrusionOk="0" h="1896395" w="3279929">
                <a:moveTo>
                  <a:pt x="0" y="0"/>
                </a:moveTo>
                <a:lnTo>
                  <a:pt x="3279929" y="0"/>
                </a:lnTo>
                <a:lnTo>
                  <a:pt x="3279929" y="1896396"/>
                </a:lnTo>
                <a:lnTo>
                  <a:pt x="0" y="1896396"/>
                </a:lnTo>
                <a:lnTo>
                  <a:pt x="0" y="0"/>
                </a:lnTo>
                <a:close/>
              </a:path>
            </a:pathLst>
          </a:custGeom>
          <a:blipFill rotWithShape="1">
            <a:blip r:embed="rId6">
              <a:alphaModFix/>
            </a:blip>
            <a:stretch>
              <a:fillRect b="0" l="0" r="0" t="0"/>
            </a:stretch>
          </a:blipFill>
          <a:ln>
            <a:noFill/>
          </a:ln>
        </p:spPr>
      </p:sp>
      <p:sp>
        <p:nvSpPr>
          <p:cNvPr id="199" name="Google Shape;199;p6"/>
          <p:cNvSpPr/>
          <p:nvPr/>
        </p:nvSpPr>
        <p:spPr>
          <a:xfrm>
            <a:off x="2206363" y="3523833"/>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0" name="Google Shape;200;p6"/>
          <p:cNvSpPr/>
          <p:nvPr/>
        </p:nvSpPr>
        <p:spPr>
          <a:xfrm>
            <a:off x="2206363" y="1291748"/>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1" name="Google Shape;201;p6"/>
          <p:cNvSpPr/>
          <p:nvPr/>
        </p:nvSpPr>
        <p:spPr>
          <a:xfrm>
            <a:off x="2327273" y="7983374"/>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2" name="Google Shape;202;p6"/>
          <p:cNvSpPr/>
          <p:nvPr/>
        </p:nvSpPr>
        <p:spPr>
          <a:xfrm>
            <a:off x="13472907" y="5753603"/>
            <a:ext cx="3279929" cy="1896395"/>
          </a:xfrm>
          <a:custGeom>
            <a:rect b="b" l="l" r="r" t="t"/>
            <a:pathLst>
              <a:path extrusionOk="0" h="1896395" w="3279929">
                <a:moveTo>
                  <a:pt x="0" y="0"/>
                </a:moveTo>
                <a:lnTo>
                  <a:pt x="3279929" y="0"/>
                </a:lnTo>
                <a:lnTo>
                  <a:pt x="3279929" y="1896396"/>
                </a:lnTo>
                <a:lnTo>
                  <a:pt x="0" y="1896396"/>
                </a:lnTo>
                <a:lnTo>
                  <a:pt x="0" y="0"/>
                </a:lnTo>
                <a:close/>
              </a:path>
            </a:pathLst>
          </a:custGeom>
          <a:blipFill rotWithShape="1">
            <a:blip r:embed="rId6">
              <a:alphaModFix/>
            </a:blip>
            <a:stretch>
              <a:fillRect b="0" l="0" r="0" t="0"/>
            </a:stretch>
          </a:blipFill>
          <a:ln>
            <a:noFill/>
          </a:ln>
        </p:spPr>
      </p:sp>
      <p:sp>
        <p:nvSpPr>
          <p:cNvPr id="203" name="Google Shape;203;p6"/>
          <p:cNvSpPr/>
          <p:nvPr/>
        </p:nvSpPr>
        <p:spPr>
          <a:xfrm>
            <a:off x="13472907" y="3523833"/>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4" name="Google Shape;204;p6"/>
          <p:cNvSpPr/>
          <p:nvPr/>
        </p:nvSpPr>
        <p:spPr>
          <a:xfrm>
            <a:off x="13472907" y="1291748"/>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5" name="Google Shape;205;p6"/>
          <p:cNvSpPr/>
          <p:nvPr/>
        </p:nvSpPr>
        <p:spPr>
          <a:xfrm>
            <a:off x="13593817" y="7983374"/>
            <a:ext cx="3279929" cy="1896395"/>
          </a:xfrm>
          <a:custGeom>
            <a:rect b="b" l="l" r="r" t="t"/>
            <a:pathLst>
              <a:path extrusionOk="0" h="1896395" w="3279929">
                <a:moveTo>
                  <a:pt x="0" y="0"/>
                </a:moveTo>
                <a:lnTo>
                  <a:pt x="3279929" y="0"/>
                </a:lnTo>
                <a:lnTo>
                  <a:pt x="3279929" y="1896395"/>
                </a:lnTo>
                <a:lnTo>
                  <a:pt x="0" y="1896395"/>
                </a:lnTo>
                <a:lnTo>
                  <a:pt x="0" y="0"/>
                </a:lnTo>
                <a:close/>
              </a:path>
            </a:pathLst>
          </a:custGeom>
          <a:blipFill rotWithShape="1">
            <a:blip r:embed="rId6">
              <a:alphaModFix/>
            </a:blip>
            <a:stretch>
              <a:fillRect b="0" l="0" r="0" t="0"/>
            </a:stretch>
          </a:blipFill>
          <a:ln>
            <a:noFill/>
          </a:ln>
        </p:spPr>
      </p:sp>
      <p:sp>
        <p:nvSpPr>
          <p:cNvPr id="206" name="Google Shape;206;p6"/>
          <p:cNvSpPr txBox="1"/>
          <p:nvPr/>
        </p:nvSpPr>
        <p:spPr>
          <a:xfrm>
            <a:off x="-459092" y="1665906"/>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B1: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Xác định vấn đề</a:t>
            </a:r>
            <a:endParaRPr/>
          </a:p>
        </p:txBody>
      </p:sp>
      <p:sp>
        <p:nvSpPr>
          <p:cNvPr id="207" name="Google Shape;207;p6"/>
          <p:cNvSpPr txBox="1"/>
          <p:nvPr/>
        </p:nvSpPr>
        <p:spPr>
          <a:xfrm>
            <a:off x="-459092" y="6107113"/>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B3: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Tiền xử lý dữ liệu</a:t>
            </a:r>
            <a:endParaRPr/>
          </a:p>
        </p:txBody>
      </p:sp>
      <p:sp>
        <p:nvSpPr>
          <p:cNvPr id="208" name="Google Shape;208;p6"/>
          <p:cNvSpPr txBox="1"/>
          <p:nvPr/>
        </p:nvSpPr>
        <p:spPr>
          <a:xfrm>
            <a:off x="-459092" y="3897991"/>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B2: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Thu thập dữ liệu</a:t>
            </a:r>
            <a:endParaRPr/>
          </a:p>
        </p:txBody>
      </p:sp>
      <p:sp>
        <p:nvSpPr>
          <p:cNvPr id="209" name="Google Shape;209;p6"/>
          <p:cNvSpPr txBox="1"/>
          <p:nvPr/>
        </p:nvSpPr>
        <p:spPr>
          <a:xfrm>
            <a:off x="10807452" y="6127761"/>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B7: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Tinh chỉnh mô hình</a:t>
            </a:r>
            <a:endParaRPr/>
          </a:p>
        </p:txBody>
      </p:sp>
      <p:sp>
        <p:nvSpPr>
          <p:cNvPr id="210" name="Google Shape;210;p6"/>
          <p:cNvSpPr txBox="1"/>
          <p:nvPr/>
        </p:nvSpPr>
        <p:spPr>
          <a:xfrm>
            <a:off x="10807452" y="3896833"/>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B6: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Đánh giá mô hình</a:t>
            </a:r>
            <a:endParaRPr/>
          </a:p>
        </p:txBody>
      </p:sp>
      <p:sp>
        <p:nvSpPr>
          <p:cNvPr id="211" name="Google Shape;211;p6"/>
          <p:cNvSpPr txBox="1"/>
          <p:nvPr/>
        </p:nvSpPr>
        <p:spPr>
          <a:xfrm>
            <a:off x="10807452" y="1530772"/>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B5: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Huấn luyện mô hình</a:t>
            </a:r>
            <a:endParaRPr/>
          </a:p>
        </p:txBody>
      </p:sp>
      <p:sp>
        <p:nvSpPr>
          <p:cNvPr id="212" name="Google Shape;212;p6"/>
          <p:cNvSpPr txBox="1"/>
          <p:nvPr/>
        </p:nvSpPr>
        <p:spPr>
          <a:xfrm>
            <a:off x="-306692" y="8335799"/>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B4: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Lựa chọn mô hình</a:t>
            </a:r>
            <a:endParaRPr/>
          </a:p>
        </p:txBody>
      </p:sp>
      <p:sp>
        <p:nvSpPr>
          <p:cNvPr id="213" name="Google Shape;213;p6"/>
          <p:cNvSpPr txBox="1"/>
          <p:nvPr/>
        </p:nvSpPr>
        <p:spPr>
          <a:xfrm>
            <a:off x="10928363" y="8354849"/>
            <a:ext cx="8610838" cy="10337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B8: </a:t>
            </a:r>
            <a:endParaRPr/>
          </a:p>
          <a:p>
            <a:pPr indent="0" lvl="0" marL="0" marR="0" rtl="0" algn="ctr">
              <a:lnSpc>
                <a:spcPct val="140000"/>
              </a:lnSpc>
              <a:spcBef>
                <a:spcPts val="0"/>
              </a:spcBef>
              <a:spcAft>
                <a:spcPts val="0"/>
              </a:spcAft>
              <a:buNone/>
            </a:pPr>
            <a:r>
              <a:rPr b="0" i="0" lang="en-US" sz="2800" u="none" cap="none" strike="noStrike">
                <a:solidFill>
                  <a:srgbClr val="000000"/>
                </a:solidFill>
                <a:latin typeface="Arial"/>
                <a:ea typeface="Arial"/>
                <a:cs typeface="Arial"/>
                <a:sym typeface="Arial"/>
              </a:rPr>
              <a:t>Triển khai mô hình</a:t>
            </a:r>
            <a:endParaRPr/>
          </a:p>
        </p:txBody>
      </p:sp>
      <p:sp>
        <p:nvSpPr>
          <p:cNvPr id="214" name="Google Shape;214;p6"/>
          <p:cNvSpPr txBox="1"/>
          <p:nvPr/>
        </p:nvSpPr>
        <p:spPr>
          <a:xfrm>
            <a:off x="5486292" y="5331949"/>
            <a:ext cx="8610838" cy="5810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0000"/>
                </a:solidFill>
                <a:latin typeface="Arial"/>
                <a:ea typeface="Arial"/>
                <a:cs typeface="Arial"/>
                <a:sym typeface="Arial"/>
              </a:rPr>
              <a:t>Quy trình tổng quan</a:t>
            </a:r>
            <a:endParaRPr/>
          </a:p>
        </p:txBody>
      </p:sp>
      <p:cxnSp>
        <p:nvCxnSpPr>
          <p:cNvPr id="215" name="Google Shape;215;p6"/>
          <p:cNvCxnSpPr/>
          <p:nvPr/>
        </p:nvCxnSpPr>
        <p:spPr>
          <a:xfrm>
            <a:off x="5486292" y="2239945"/>
            <a:ext cx="2391654" cy="3404907"/>
          </a:xfrm>
          <a:prstGeom prst="straightConnector1">
            <a:avLst/>
          </a:prstGeom>
          <a:noFill/>
          <a:ln cap="flat" cmpd="sng" w="38100">
            <a:solidFill>
              <a:srgbClr val="3AAFAF"/>
            </a:solidFill>
            <a:prstDash val="solid"/>
            <a:round/>
            <a:headEnd len="sm" w="sm" type="none"/>
            <a:tailEnd len="sm" w="sm" type="none"/>
          </a:ln>
        </p:spPr>
      </p:cxnSp>
      <p:cxnSp>
        <p:nvCxnSpPr>
          <p:cNvPr id="216" name="Google Shape;216;p6"/>
          <p:cNvCxnSpPr/>
          <p:nvPr/>
        </p:nvCxnSpPr>
        <p:spPr>
          <a:xfrm rot="10800000">
            <a:off x="11722421" y="5684374"/>
            <a:ext cx="1750486" cy="1017427"/>
          </a:xfrm>
          <a:prstGeom prst="straightConnector1">
            <a:avLst/>
          </a:prstGeom>
          <a:noFill/>
          <a:ln cap="flat" cmpd="sng" w="38100">
            <a:solidFill>
              <a:srgbClr val="3AAFAF"/>
            </a:solidFill>
            <a:prstDash val="solid"/>
            <a:round/>
            <a:headEnd len="sm" w="sm" type="none"/>
            <a:tailEnd len="sm" w="sm" type="none"/>
          </a:ln>
        </p:spPr>
      </p:cxnSp>
      <p:cxnSp>
        <p:nvCxnSpPr>
          <p:cNvPr id="217" name="Google Shape;217;p6"/>
          <p:cNvCxnSpPr/>
          <p:nvPr/>
        </p:nvCxnSpPr>
        <p:spPr>
          <a:xfrm flipH="1">
            <a:off x="11965387" y="4472031"/>
            <a:ext cx="1507520" cy="1212343"/>
          </a:xfrm>
          <a:prstGeom prst="straightConnector1">
            <a:avLst/>
          </a:prstGeom>
          <a:noFill/>
          <a:ln cap="flat" cmpd="sng" w="38100">
            <a:solidFill>
              <a:srgbClr val="3AAFAF"/>
            </a:solidFill>
            <a:prstDash val="solid"/>
            <a:round/>
            <a:headEnd len="sm" w="sm" type="none"/>
            <a:tailEnd len="sm" w="sm" type="none"/>
          </a:ln>
        </p:spPr>
      </p:cxnSp>
      <p:cxnSp>
        <p:nvCxnSpPr>
          <p:cNvPr id="218" name="Google Shape;218;p6"/>
          <p:cNvCxnSpPr/>
          <p:nvPr/>
        </p:nvCxnSpPr>
        <p:spPr>
          <a:xfrm flipH="1">
            <a:off x="11985461" y="2239945"/>
            <a:ext cx="1487445" cy="3278778"/>
          </a:xfrm>
          <a:prstGeom prst="straightConnector1">
            <a:avLst/>
          </a:prstGeom>
          <a:noFill/>
          <a:ln cap="flat" cmpd="sng" w="38100">
            <a:solidFill>
              <a:srgbClr val="3AAFAF"/>
            </a:solidFill>
            <a:prstDash val="solid"/>
            <a:round/>
            <a:headEnd len="sm" w="sm" type="none"/>
            <a:tailEnd len="sm" w="sm" type="none"/>
          </a:ln>
        </p:spPr>
      </p:cxnSp>
      <p:cxnSp>
        <p:nvCxnSpPr>
          <p:cNvPr id="219" name="Google Shape;219;p6"/>
          <p:cNvCxnSpPr/>
          <p:nvPr/>
        </p:nvCxnSpPr>
        <p:spPr>
          <a:xfrm flipH="1" rot="10800000">
            <a:off x="5607202" y="5684374"/>
            <a:ext cx="2052766" cy="3247197"/>
          </a:xfrm>
          <a:prstGeom prst="straightConnector1">
            <a:avLst/>
          </a:prstGeom>
          <a:noFill/>
          <a:ln cap="flat" cmpd="sng" w="38100">
            <a:solidFill>
              <a:srgbClr val="3AAFAF"/>
            </a:solidFill>
            <a:prstDash val="solid"/>
            <a:round/>
            <a:headEnd len="sm" w="sm" type="none"/>
            <a:tailEnd len="sm" w="sm" type="none"/>
          </a:ln>
        </p:spPr>
      </p:cxnSp>
      <p:cxnSp>
        <p:nvCxnSpPr>
          <p:cNvPr id="220" name="Google Shape;220;p6"/>
          <p:cNvCxnSpPr/>
          <p:nvPr/>
        </p:nvCxnSpPr>
        <p:spPr>
          <a:xfrm flipH="1" rot="10800000">
            <a:off x="5486292" y="5704410"/>
            <a:ext cx="2173676" cy="997391"/>
          </a:xfrm>
          <a:prstGeom prst="straightConnector1">
            <a:avLst/>
          </a:prstGeom>
          <a:noFill/>
          <a:ln cap="flat" cmpd="sng" w="38100">
            <a:solidFill>
              <a:srgbClr val="3AAFAF"/>
            </a:solidFill>
            <a:prstDash val="solid"/>
            <a:round/>
            <a:headEnd len="sm" w="sm" type="none"/>
            <a:tailEnd len="sm" w="sm" type="none"/>
          </a:ln>
        </p:spPr>
      </p:cxnSp>
      <p:cxnSp>
        <p:nvCxnSpPr>
          <p:cNvPr id="221" name="Google Shape;221;p6"/>
          <p:cNvCxnSpPr/>
          <p:nvPr/>
        </p:nvCxnSpPr>
        <p:spPr>
          <a:xfrm>
            <a:off x="5486292" y="4472031"/>
            <a:ext cx="2395505" cy="1212343"/>
          </a:xfrm>
          <a:prstGeom prst="straightConnector1">
            <a:avLst/>
          </a:prstGeom>
          <a:noFill/>
          <a:ln cap="flat" cmpd="sng" w="38100">
            <a:solidFill>
              <a:srgbClr val="3AAFAF"/>
            </a:solidFill>
            <a:prstDash val="solid"/>
            <a:round/>
            <a:headEnd len="sm" w="sm" type="none"/>
            <a:tailEnd len="sm" w="sm" type="none"/>
          </a:ln>
        </p:spPr>
      </p:cxnSp>
      <p:cxnSp>
        <p:nvCxnSpPr>
          <p:cNvPr id="222" name="Google Shape;222;p6"/>
          <p:cNvCxnSpPr/>
          <p:nvPr/>
        </p:nvCxnSpPr>
        <p:spPr>
          <a:xfrm rot="10800000">
            <a:off x="11656864" y="5585758"/>
            <a:ext cx="1936953" cy="3345813"/>
          </a:xfrm>
          <a:prstGeom prst="straightConnector1">
            <a:avLst/>
          </a:prstGeom>
          <a:noFill/>
          <a:ln cap="flat" cmpd="sng" w="38100">
            <a:solidFill>
              <a:srgbClr val="3AAFAF"/>
            </a:solidFill>
            <a:prstDash val="solid"/>
            <a:round/>
            <a:headEnd len="sm" w="sm" type="none"/>
            <a:tailEnd len="sm" w="sm" type="none"/>
          </a:ln>
        </p:spPr>
      </p:cxnSp>
    </p:spTree>
  </p:cSld>
  <p:clrMapOvr>
    <a:masterClrMapping/>
  </p:clrMapOvr>
  <p:transition>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28" name="Google Shape;228;p8"/>
          <p:cNvSpPr/>
          <p:nvPr/>
        </p:nvSpPr>
        <p:spPr>
          <a:xfrm>
            <a:off x="15173326" y="192100"/>
            <a:ext cx="2180925" cy="387381"/>
          </a:xfrm>
          <a:custGeom>
            <a:rect b="b" l="l" r="r" t="t"/>
            <a:pathLst>
              <a:path extrusionOk="0" h="387381" w="2180925">
                <a:moveTo>
                  <a:pt x="0" y="0"/>
                </a:moveTo>
                <a:lnTo>
                  <a:pt x="2180926" y="0"/>
                </a:lnTo>
                <a:lnTo>
                  <a:pt x="2180926" y="387381"/>
                </a:lnTo>
                <a:lnTo>
                  <a:pt x="0" y="387381"/>
                </a:lnTo>
                <a:lnTo>
                  <a:pt x="0" y="0"/>
                </a:lnTo>
                <a:close/>
              </a:path>
            </a:pathLst>
          </a:custGeom>
          <a:blipFill rotWithShape="1">
            <a:blip r:embed="rId4">
              <a:alphaModFix/>
            </a:blip>
            <a:stretch>
              <a:fillRect b="0" l="0" r="0" t="0"/>
            </a:stretch>
          </a:blipFill>
          <a:ln>
            <a:noFill/>
          </a:ln>
        </p:spPr>
      </p:sp>
      <p:sp>
        <p:nvSpPr>
          <p:cNvPr id="229" name="Google Shape;229;p8"/>
          <p:cNvSpPr/>
          <p:nvPr/>
        </p:nvSpPr>
        <p:spPr>
          <a:xfrm>
            <a:off x="12110994" y="1634166"/>
            <a:ext cx="4282947" cy="1121190"/>
          </a:xfrm>
          <a:custGeom>
            <a:rect b="b" l="l" r="r" t="t"/>
            <a:pathLst>
              <a:path extrusionOk="0" h="1121190" w="4282947">
                <a:moveTo>
                  <a:pt x="0" y="0"/>
                </a:moveTo>
                <a:lnTo>
                  <a:pt x="4282947" y="0"/>
                </a:lnTo>
                <a:lnTo>
                  <a:pt x="4282947" y="1121190"/>
                </a:lnTo>
                <a:lnTo>
                  <a:pt x="0" y="1121190"/>
                </a:lnTo>
                <a:lnTo>
                  <a:pt x="0" y="0"/>
                </a:lnTo>
                <a:close/>
              </a:path>
            </a:pathLst>
          </a:custGeom>
          <a:blipFill rotWithShape="1">
            <a:blip r:embed="rId5">
              <a:alphaModFix/>
            </a:blip>
            <a:stretch>
              <a:fillRect b="0" l="0" r="0" t="0"/>
            </a:stretch>
          </a:blipFill>
          <a:ln>
            <a:noFill/>
          </a:ln>
        </p:spPr>
      </p:sp>
      <p:sp>
        <p:nvSpPr>
          <p:cNvPr id="230" name="Google Shape;230;p8"/>
          <p:cNvSpPr/>
          <p:nvPr/>
        </p:nvSpPr>
        <p:spPr>
          <a:xfrm>
            <a:off x="9292010" y="6541714"/>
            <a:ext cx="2350781" cy="2350781"/>
          </a:xfrm>
          <a:custGeom>
            <a:rect b="b" l="l" r="r" t="t"/>
            <a:pathLst>
              <a:path extrusionOk="0" h="2350781" w="2350781">
                <a:moveTo>
                  <a:pt x="0" y="0"/>
                </a:moveTo>
                <a:lnTo>
                  <a:pt x="2350781" y="0"/>
                </a:lnTo>
                <a:lnTo>
                  <a:pt x="2350781" y="2350781"/>
                </a:lnTo>
                <a:lnTo>
                  <a:pt x="0" y="2350781"/>
                </a:lnTo>
                <a:lnTo>
                  <a:pt x="0" y="0"/>
                </a:lnTo>
                <a:close/>
              </a:path>
            </a:pathLst>
          </a:custGeom>
          <a:blipFill rotWithShape="1">
            <a:blip r:embed="rId6">
              <a:alphaModFix/>
            </a:blip>
            <a:stretch>
              <a:fillRect b="0" l="0" r="0" t="0"/>
            </a:stretch>
          </a:blipFill>
          <a:ln>
            <a:noFill/>
          </a:ln>
        </p:spPr>
      </p:sp>
      <p:sp>
        <p:nvSpPr>
          <p:cNvPr id="231" name="Google Shape;231;p8"/>
          <p:cNvSpPr txBox="1"/>
          <p:nvPr/>
        </p:nvSpPr>
        <p:spPr>
          <a:xfrm>
            <a:off x="14264640" y="98416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8</a:t>
            </a:r>
            <a:endParaRPr/>
          </a:p>
        </p:txBody>
      </p:sp>
      <p:sp>
        <p:nvSpPr>
          <p:cNvPr id="232" name="Google Shape;232;p8"/>
          <p:cNvSpPr txBox="1"/>
          <p:nvPr/>
        </p:nvSpPr>
        <p:spPr>
          <a:xfrm>
            <a:off x="2202560" y="951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233" name="Google Shape;233;p8"/>
          <p:cNvSpPr txBox="1"/>
          <p:nvPr/>
        </p:nvSpPr>
        <p:spPr>
          <a:xfrm>
            <a:off x="1028700" y="1095054"/>
            <a:ext cx="9315140" cy="75565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3.2. Phát biểu bài toán</a:t>
            </a:r>
            <a:endParaRPr/>
          </a:p>
        </p:txBody>
      </p:sp>
      <p:sp>
        <p:nvSpPr>
          <p:cNvPr id="234" name="Google Shape;234;p8"/>
          <p:cNvSpPr txBox="1"/>
          <p:nvPr/>
        </p:nvSpPr>
        <p:spPr>
          <a:xfrm>
            <a:off x="836056" y="3501006"/>
            <a:ext cx="10787790" cy="98869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700" u="none" cap="none" strike="noStrike">
                <a:solidFill>
                  <a:srgbClr val="000000"/>
                </a:solidFill>
                <a:latin typeface="Arial"/>
                <a:ea typeface="Arial"/>
                <a:cs typeface="Arial"/>
                <a:sym typeface="Arial"/>
              </a:rPr>
              <a:t>Thông qua các phương pháp học máy nhằm mục tiêu phát hiện và dự đoán các cơn co giật bằng cách phân tích dữ liệu điện não đồ</a:t>
            </a:r>
            <a:endParaRPr/>
          </a:p>
        </p:txBody>
      </p:sp>
      <p:sp>
        <p:nvSpPr>
          <p:cNvPr id="235" name="Google Shape;235;p8"/>
          <p:cNvSpPr txBox="1"/>
          <p:nvPr/>
        </p:nvSpPr>
        <p:spPr>
          <a:xfrm>
            <a:off x="2427766" y="5344981"/>
            <a:ext cx="8039635" cy="98869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700" u="none" cap="none" strike="noStrike">
                <a:solidFill>
                  <a:srgbClr val="000000"/>
                </a:solidFill>
                <a:latin typeface="Arial"/>
                <a:ea typeface="Arial"/>
                <a:cs typeface="Arial"/>
                <a:sym typeface="Arial"/>
              </a:rPr>
              <a:t>Phát triển một mô hình học máy có khả năng nhận diện các mẫu tín hiệu đặc trưng của cơn động kinh</a:t>
            </a:r>
            <a:endParaRPr/>
          </a:p>
        </p:txBody>
      </p:sp>
      <p:sp>
        <p:nvSpPr>
          <p:cNvPr id="236" name="Google Shape;236;p8"/>
          <p:cNvSpPr txBox="1"/>
          <p:nvPr/>
        </p:nvSpPr>
        <p:spPr>
          <a:xfrm>
            <a:off x="12243972" y="7612330"/>
            <a:ext cx="8039635" cy="51244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2700" u="none" cap="none" strike="noStrike">
                <a:solidFill>
                  <a:srgbClr val="000000"/>
                </a:solidFill>
                <a:latin typeface="Arial"/>
                <a:ea typeface="Arial"/>
                <a:cs typeface="Arial"/>
                <a:sym typeface="Arial"/>
              </a:rPr>
              <a:t>ANN, SVM, ID3</a:t>
            </a:r>
            <a:endParaRPr/>
          </a:p>
        </p:txBody>
      </p:sp>
      <p:sp>
        <p:nvSpPr>
          <p:cNvPr id="237" name="Google Shape;237;p8"/>
          <p:cNvSpPr/>
          <p:nvPr/>
        </p:nvSpPr>
        <p:spPr>
          <a:xfrm flipH="1">
            <a:off x="12671455" y="3142982"/>
            <a:ext cx="2186205" cy="2186205"/>
          </a:xfrm>
          <a:custGeom>
            <a:rect b="b" l="l" r="r" t="t"/>
            <a:pathLst>
              <a:path extrusionOk="0" h="2186205" w="2186205">
                <a:moveTo>
                  <a:pt x="2186205" y="0"/>
                </a:moveTo>
                <a:lnTo>
                  <a:pt x="0" y="0"/>
                </a:lnTo>
                <a:lnTo>
                  <a:pt x="0" y="2186204"/>
                </a:lnTo>
                <a:lnTo>
                  <a:pt x="2186205" y="2186204"/>
                </a:lnTo>
                <a:lnTo>
                  <a:pt x="2186205" y="0"/>
                </a:lnTo>
                <a:close/>
              </a:path>
            </a:pathLst>
          </a:custGeom>
          <a:blipFill rotWithShape="1">
            <a:blip r:embed="rId6">
              <a:alphaModFix/>
            </a:blip>
            <a:stretch>
              <a:fillRect b="0" l="0" r="0" t="0"/>
            </a:stretch>
          </a:blipFill>
          <a:ln>
            <a:noFill/>
          </a:ln>
        </p:spPr>
      </p:sp>
    </p:spTree>
  </p:cSld>
  <p:clrMapOvr>
    <a:masterClrMapping/>
  </p:clrMapOvr>
  <p:transition>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43" name="Google Shape;243;p9"/>
          <p:cNvSpPr/>
          <p:nvPr/>
        </p:nvSpPr>
        <p:spPr>
          <a:xfrm>
            <a:off x="15231578" y="216050"/>
            <a:ext cx="2180925" cy="387381"/>
          </a:xfrm>
          <a:custGeom>
            <a:rect b="b" l="l" r="r" t="t"/>
            <a:pathLst>
              <a:path extrusionOk="0" h="387381" w="2180925">
                <a:moveTo>
                  <a:pt x="0" y="0"/>
                </a:moveTo>
                <a:lnTo>
                  <a:pt x="2180924" y="0"/>
                </a:lnTo>
                <a:lnTo>
                  <a:pt x="2180924" y="387381"/>
                </a:lnTo>
                <a:lnTo>
                  <a:pt x="0" y="387381"/>
                </a:lnTo>
                <a:lnTo>
                  <a:pt x="0" y="0"/>
                </a:lnTo>
                <a:close/>
              </a:path>
            </a:pathLst>
          </a:custGeom>
          <a:blipFill rotWithShape="1">
            <a:blip r:embed="rId4">
              <a:alphaModFix/>
            </a:blip>
            <a:stretch>
              <a:fillRect b="0" l="0" r="0" t="0"/>
            </a:stretch>
          </a:blipFill>
          <a:ln>
            <a:noFill/>
          </a:ln>
        </p:spPr>
      </p:sp>
      <p:sp>
        <p:nvSpPr>
          <p:cNvPr id="244" name="Google Shape;244;p9"/>
          <p:cNvSpPr/>
          <p:nvPr/>
        </p:nvSpPr>
        <p:spPr>
          <a:xfrm>
            <a:off x="12370725" y="1118375"/>
            <a:ext cx="4931027" cy="983492"/>
          </a:xfrm>
          <a:custGeom>
            <a:rect b="b" l="l" r="r" t="t"/>
            <a:pathLst>
              <a:path extrusionOk="0" h="983492" w="4931027">
                <a:moveTo>
                  <a:pt x="0" y="0"/>
                </a:moveTo>
                <a:lnTo>
                  <a:pt x="4931027" y="0"/>
                </a:lnTo>
                <a:lnTo>
                  <a:pt x="4931027" y="983493"/>
                </a:lnTo>
                <a:lnTo>
                  <a:pt x="0" y="983493"/>
                </a:lnTo>
                <a:lnTo>
                  <a:pt x="0" y="0"/>
                </a:lnTo>
                <a:close/>
              </a:path>
            </a:pathLst>
          </a:custGeom>
          <a:blipFill rotWithShape="1">
            <a:blip r:embed="rId5">
              <a:alphaModFix/>
            </a:blip>
            <a:stretch>
              <a:fillRect b="0" l="0" r="0" t="0"/>
            </a:stretch>
          </a:blipFill>
          <a:ln>
            <a:noFill/>
          </a:ln>
        </p:spPr>
      </p:sp>
      <p:sp>
        <p:nvSpPr>
          <p:cNvPr id="245" name="Google Shape;245;p9"/>
          <p:cNvSpPr/>
          <p:nvPr/>
        </p:nvSpPr>
        <p:spPr>
          <a:xfrm>
            <a:off x="1028700" y="5482352"/>
            <a:ext cx="1494024" cy="847103"/>
          </a:xfrm>
          <a:custGeom>
            <a:rect b="b" l="l" r="r" t="t"/>
            <a:pathLst>
              <a:path extrusionOk="0" h="847103" w="1494024">
                <a:moveTo>
                  <a:pt x="0" y="0"/>
                </a:moveTo>
                <a:lnTo>
                  <a:pt x="1494024" y="0"/>
                </a:lnTo>
                <a:lnTo>
                  <a:pt x="1494024" y="847103"/>
                </a:lnTo>
                <a:lnTo>
                  <a:pt x="0" y="847103"/>
                </a:lnTo>
                <a:lnTo>
                  <a:pt x="0" y="0"/>
                </a:lnTo>
                <a:close/>
              </a:path>
            </a:pathLst>
          </a:custGeom>
          <a:blipFill rotWithShape="1">
            <a:blip r:embed="rId6">
              <a:alphaModFix/>
            </a:blip>
            <a:stretch>
              <a:fillRect b="0" l="0" r="0" t="0"/>
            </a:stretch>
          </a:blipFill>
          <a:ln>
            <a:noFill/>
          </a:ln>
        </p:spPr>
      </p:sp>
      <p:graphicFrame>
        <p:nvGraphicFramePr>
          <p:cNvPr id="246" name="Google Shape;246;p9"/>
          <p:cNvGraphicFramePr/>
          <p:nvPr/>
        </p:nvGraphicFramePr>
        <p:xfrm>
          <a:off x="2092583" y="7077475"/>
          <a:ext cx="3000000" cy="3000000"/>
        </p:xfrm>
        <a:graphic>
          <a:graphicData uri="http://schemas.openxmlformats.org/drawingml/2006/table">
            <a:tbl>
              <a:tblPr>
                <a:noFill/>
                <a:tableStyleId>{1D06E2F4-5A7F-4EBD-9122-1F3E23C172FA}</a:tableStyleId>
              </a:tblPr>
              <a:tblGrid>
                <a:gridCol w="8434450"/>
                <a:gridCol w="5091725"/>
              </a:tblGrid>
              <a:tr h="1049975">
                <a:tc>
                  <a:txBody>
                    <a:bodyPr/>
                    <a:lstStyle/>
                    <a:p>
                      <a:pPr indent="0" lvl="0" marL="0" marR="0" rtl="0" algn="ctr">
                        <a:lnSpc>
                          <a:spcPct val="140000"/>
                        </a:lnSpc>
                        <a:spcBef>
                          <a:spcPts val="0"/>
                        </a:spcBef>
                        <a:spcAft>
                          <a:spcPts val="0"/>
                        </a:spcAft>
                        <a:buNone/>
                      </a:pPr>
                      <a:r>
                        <a:rPr b="1" lang="en-US" sz="1800" u="none" cap="none" strike="noStrike">
                          <a:solidFill>
                            <a:srgbClr val="000000"/>
                          </a:solidFill>
                          <a:latin typeface="Arial"/>
                          <a:ea typeface="Arial"/>
                          <a:cs typeface="Arial"/>
                          <a:sym typeface="Arial"/>
                        </a:rPr>
                        <a:t>Input (X1-X178)</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solidFill>
                      <a:srgbClr val="CDD6FF"/>
                    </a:solidFill>
                  </a:tcPr>
                </a:tc>
                <a:tc>
                  <a:txBody>
                    <a:bodyPr/>
                    <a:lstStyle/>
                    <a:p>
                      <a:pPr indent="0" lvl="0" marL="0" marR="0" rtl="0" algn="ctr">
                        <a:lnSpc>
                          <a:spcPct val="140000"/>
                        </a:lnSpc>
                        <a:spcBef>
                          <a:spcPts val="0"/>
                        </a:spcBef>
                        <a:spcAft>
                          <a:spcPts val="0"/>
                        </a:spcAft>
                        <a:buNone/>
                      </a:pPr>
                      <a:r>
                        <a:rPr b="1" lang="en-US" sz="1800" u="none" cap="none" strike="noStrike">
                          <a:solidFill>
                            <a:srgbClr val="000000"/>
                          </a:solidFill>
                          <a:latin typeface="Arial"/>
                          <a:ea typeface="Arial"/>
                          <a:cs typeface="Arial"/>
                          <a:sym typeface="Arial"/>
                        </a:rPr>
                        <a:t>Output (Y)</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solidFill>
                      <a:srgbClr val="CDD6FF"/>
                    </a:solidFill>
                  </a:tcPr>
                </a:tc>
              </a:tr>
              <a:tr h="1086175">
                <a:tc>
                  <a:txBody>
                    <a:bodyPr/>
                    <a:lstStyle/>
                    <a:p>
                      <a:pPr indent="0" lvl="0" marL="0" marR="0" rtl="0" algn="ctr">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Những đặc trưng của dữ liệu EEG, phản ánh hoạt động của não bộ trong 1 </a:t>
                      </a:r>
                      <a:endParaRPr sz="1100" u="none" cap="none" strike="noStrike"/>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1- Ghi lại hoạt động co giật  -&gt; Động kinh</a:t>
                      </a:r>
                      <a:endParaRPr sz="1100" u="none" cap="none" strike="noStrike"/>
                    </a:p>
                    <a:p>
                      <a:pPr indent="0" lvl="0" marL="0" marR="0" rtl="0" algn="l">
                        <a:lnSpc>
                          <a:spcPct val="140000"/>
                        </a:lnSpc>
                        <a:spcBef>
                          <a:spcPts val="0"/>
                        </a:spcBef>
                        <a:spcAft>
                          <a:spcPts val="0"/>
                        </a:spcAft>
                        <a:buNone/>
                      </a:pPr>
                      <a:r>
                        <a:rPr lang="en-US" sz="1800" u="none" cap="none" strike="noStrike">
                          <a:solidFill>
                            <a:srgbClr val="000000"/>
                          </a:solidFill>
                          <a:latin typeface="Arial"/>
                          <a:ea typeface="Arial"/>
                          <a:cs typeface="Arial"/>
                          <a:sym typeface="Arial"/>
                        </a:rPr>
                        <a:t>{2,3,4,5} -&gt; Không động kinh</a:t>
                      </a:r>
                      <a:endParaRPr/>
                    </a:p>
                  </a:txBody>
                  <a:tcPr marT="190500" marB="190500" marR="190500" marL="190500" anchor="ctr">
                    <a:lnL cap="flat" cmpd="sng" w="38100">
                      <a:solidFill>
                        <a:srgbClr val="99ACFF"/>
                      </a:solidFill>
                      <a:prstDash val="solid"/>
                      <a:round/>
                      <a:headEnd len="sm" w="sm" type="none"/>
                      <a:tailEnd len="sm" w="sm" type="none"/>
                    </a:lnL>
                    <a:lnR cap="flat" cmpd="sng" w="38100">
                      <a:solidFill>
                        <a:srgbClr val="99ACFF"/>
                      </a:solidFill>
                      <a:prstDash val="solid"/>
                      <a:round/>
                      <a:headEnd len="sm" w="sm" type="none"/>
                      <a:tailEnd len="sm" w="sm" type="none"/>
                    </a:lnR>
                    <a:lnT cap="flat" cmpd="sng" w="38100">
                      <a:solidFill>
                        <a:srgbClr val="99ACFF"/>
                      </a:solidFill>
                      <a:prstDash val="solid"/>
                      <a:round/>
                      <a:headEnd len="sm" w="sm" type="none"/>
                      <a:tailEnd len="sm" w="sm" type="none"/>
                    </a:lnT>
                    <a:lnB cap="flat" cmpd="sng" w="38100">
                      <a:solidFill>
                        <a:srgbClr val="99ACFF"/>
                      </a:solidFill>
                      <a:prstDash val="solid"/>
                      <a:round/>
                      <a:headEnd len="sm" w="sm" type="none"/>
                      <a:tailEnd len="sm" w="sm" type="none"/>
                    </a:lnB>
                  </a:tcPr>
                </a:tc>
              </a:tr>
            </a:tbl>
          </a:graphicData>
        </a:graphic>
      </p:graphicFrame>
      <p:sp>
        <p:nvSpPr>
          <p:cNvPr id="247" name="Google Shape;247;p9"/>
          <p:cNvSpPr txBox="1"/>
          <p:nvPr/>
        </p:nvSpPr>
        <p:spPr>
          <a:xfrm>
            <a:off x="14356080" y="9649569"/>
            <a:ext cx="3931920" cy="30487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00B0F0"/>
                </a:solidFill>
                <a:latin typeface="Arial"/>
                <a:ea typeface="Arial"/>
                <a:cs typeface="Arial"/>
                <a:sym typeface="Arial"/>
              </a:rPr>
              <a:t>9</a:t>
            </a:r>
            <a:endParaRPr/>
          </a:p>
        </p:txBody>
      </p:sp>
      <p:sp>
        <p:nvSpPr>
          <p:cNvPr id="248" name="Google Shape;248;p9"/>
          <p:cNvSpPr txBox="1"/>
          <p:nvPr/>
        </p:nvSpPr>
        <p:spPr>
          <a:xfrm>
            <a:off x="3205039" y="33466"/>
            <a:ext cx="10914816" cy="6762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999" u="none" cap="none" strike="noStrike">
                <a:solidFill>
                  <a:srgbClr val="FFFFFF"/>
                </a:solidFill>
                <a:latin typeface="Arial"/>
                <a:ea typeface="Arial"/>
                <a:cs typeface="Arial"/>
                <a:sym typeface="Arial"/>
              </a:rPr>
              <a:t>Chương 3: Thực nghiệm và đánh giá kết quả</a:t>
            </a:r>
            <a:endParaRPr/>
          </a:p>
        </p:txBody>
      </p:sp>
      <p:sp>
        <p:nvSpPr>
          <p:cNvPr id="249" name="Google Shape;249;p9"/>
          <p:cNvSpPr txBox="1"/>
          <p:nvPr/>
        </p:nvSpPr>
        <p:spPr>
          <a:xfrm>
            <a:off x="1242138" y="1515795"/>
            <a:ext cx="5738812" cy="75565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i="0" lang="en-US" sz="3999" u="none" cap="none" strike="noStrike">
                <a:solidFill>
                  <a:srgbClr val="000000"/>
                </a:solidFill>
                <a:latin typeface="Arial"/>
                <a:ea typeface="Arial"/>
                <a:cs typeface="Arial"/>
                <a:sym typeface="Arial"/>
              </a:rPr>
              <a:t>3.3. Quy trình thực hiện</a:t>
            </a:r>
            <a:endParaRPr/>
          </a:p>
        </p:txBody>
      </p:sp>
      <p:sp>
        <p:nvSpPr>
          <p:cNvPr id="250" name="Google Shape;250;p9"/>
          <p:cNvSpPr txBox="1"/>
          <p:nvPr/>
        </p:nvSpPr>
        <p:spPr>
          <a:xfrm>
            <a:off x="2890633" y="2982645"/>
            <a:ext cx="9480091" cy="4959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000000"/>
                </a:solidFill>
                <a:latin typeface="Arial"/>
                <a:ea typeface="Arial"/>
                <a:cs typeface="Arial"/>
                <a:sym typeface="Arial"/>
              </a:rPr>
              <a:t> 500 cá nhân, mỗi cá nhân có 4097 điểm dữ liệu trong 23,5 giây</a:t>
            </a:r>
            <a:endParaRPr/>
          </a:p>
        </p:txBody>
      </p:sp>
      <p:sp>
        <p:nvSpPr>
          <p:cNvPr id="251" name="Google Shape;251;p9"/>
          <p:cNvSpPr txBox="1"/>
          <p:nvPr/>
        </p:nvSpPr>
        <p:spPr>
          <a:xfrm>
            <a:off x="2890633" y="3920232"/>
            <a:ext cx="12506734" cy="9531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000000"/>
                </a:solidFill>
                <a:latin typeface="Arial"/>
                <a:ea typeface="Arial"/>
                <a:cs typeface="Arial"/>
                <a:sym typeface="Arial"/>
              </a:rPr>
              <a:t>Chia và xáo trộn 4097 điểm dữ liệu thành các khối nhỏ hơn, mỗi khối chứa 178 điểm dữ liệu (tương ứng 1 giây)</a:t>
            </a:r>
            <a:endParaRPr/>
          </a:p>
        </p:txBody>
      </p:sp>
      <p:sp>
        <p:nvSpPr>
          <p:cNvPr id="252" name="Google Shape;252;p9"/>
          <p:cNvSpPr txBox="1"/>
          <p:nvPr/>
        </p:nvSpPr>
        <p:spPr>
          <a:xfrm>
            <a:off x="2890633" y="5461137"/>
            <a:ext cx="12506734" cy="9531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000000"/>
                </a:solidFill>
                <a:latin typeface="Arial"/>
                <a:ea typeface="Arial"/>
                <a:cs typeface="Arial"/>
                <a:sym typeface="Arial"/>
              </a:rPr>
              <a:t>Tập dữ liệu có 23*500 = 11.500 hàng, với 178 cột biểu thị các đặc trưng và một cột phản hồi chứa nhãn kết quả, đại diện cho các trạng thái.</a:t>
            </a:r>
            <a:endParaRPr/>
          </a:p>
        </p:txBody>
      </p:sp>
      <p:sp>
        <p:nvSpPr>
          <p:cNvPr id="253" name="Google Shape;253;p9"/>
          <p:cNvSpPr txBox="1"/>
          <p:nvPr/>
        </p:nvSpPr>
        <p:spPr>
          <a:xfrm>
            <a:off x="13419544" y="1357673"/>
            <a:ext cx="3138429" cy="5810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FFFFFF"/>
                </a:solidFill>
                <a:latin typeface="Arial"/>
                <a:ea typeface="Arial"/>
                <a:cs typeface="Arial"/>
                <a:sym typeface="Arial"/>
              </a:rPr>
              <a:t>Thu thập dữ liệu</a:t>
            </a:r>
            <a:endParaRP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